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0"/>
  </p:notesMasterIdLst>
  <p:sldIdLst>
    <p:sldId id="304" r:id="rId5"/>
    <p:sldId id="298" r:id="rId6"/>
    <p:sldId id="258" r:id="rId7"/>
    <p:sldId id="261" r:id="rId8"/>
    <p:sldId id="306" r:id="rId9"/>
    <p:sldId id="307" r:id="rId10"/>
    <p:sldId id="308" r:id="rId11"/>
    <p:sldId id="282" r:id="rId12"/>
    <p:sldId id="340" r:id="rId13"/>
    <p:sldId id="309" r:id="rId14"/>
    <p:sldId id="341" r:id="rId15"/>
    <p:sldId id="295" r:id="rId16"/>
    <p:sldId id="412" r:id="rId17"/>
    <p:sldId id="300" r:id="rId18"/>
    <p:sldId id="411" r:id="rId19"/>
    <p:sldId id="299" r:id="rId20"/>
    <p:sldId id="311" r:id="rId21"/>
    <p:sldId id="312" r:id="rId22"/>
    <p:sldId id="284" r:id="rId23"/>
    <p:sldId id="325" r:id="rId24"/>
    <p:sldId id="326" r:id="rId25"/>
    <p:sldId id="334" r:id="rId26"/>
    <p:sldId id="329" r:id="rId27"/>
    <p:sldId id="331" r:id="rId28"/>
    <p:sldId id="333" r:id="rId29"/>
    <p:sldId id="335" r:id="rId30"/>
    <p:sldId id="336" r:id="rId31"/>
    <p:sldId id="324" r:id="rId32"/>
    <p:sldId id="413" r:id="rId33"/>
    <p:sldId id="414" r:id="rId34"/>
    <p:sldId id="415" r:id="rId35"/>
    <p:sldId id="416" r:id="rId36"/>
    <p:sldId id="417" r:id="rId37"/>
    <p:sldId id="418" r:id="rId38"/>
    <p:sldId id="419" r:id="rId39"/>
    <p:sldId id="420" r:id="rId40"/>
    <p:sldId id="421" r:id="rId41"/>
    <p:sldId id="422" r:id="rId42"/>
    <p:sldId id="423" r:id="rId43"/>
    <p:sldId id="424" r:id="rId44"/>
    <p:sldId id="425" r:id="rId45"/>
    <p:sldId id="426" r:id="rId46"/>
    <p:sldId id="427" r:id="rId47"/>
    <p:sldId id="428" r:id="rId48"/>
    <p:sldId id="429" r:id="rId49"/>
    <p:sldId id="430" r:id="rId50"/>
    <p:sldId id="431" r:id="rId51"/>
    <p:sldId id="432" r:id="rId52"/>
    <p:sldId id="433" r:id="rId53"/>
    <p:sldId id="434" r:id="rId54"/>
    <p:sldId id="435" r:id="rId55"/>
    <p:sldId id="436" r:id="rId56"/>
    <p:sldId id="437" r:id="rId57"/>
    <p:sldId id="438" r:id="rId58"/>
    <p:sldId id="439" r:id="rId59"/>
    <p:sldId id="440" r:id="rId60"/>
    <p:sldId id="441" r:id="rId61"/>
    <p:sldId id="442" r:id="rId62"/>
    <p:sldId id="443" r:id="rId63"/>
    <p:sldId id="444" r:id="rId64"/>
    <p:sldId id="445" r:id="rId65"/>
    <p:sldId id="446" r:id="rId66"/>
    <p:sldId id="447" r:id="rId67"/>
    <p:sldId id="448" r:id="rId68"/>
    <p:sldId id="449" r:id="rId69"/>
    <p:sldId id="450" r:id="rId70"/>
    <p:sldId id="451" r:id="rId71"/>
    <p:sldId id="452" r:id="rId72"/>
    <p:sldId id="453" r:id="rId73"/>
    <p:sldId id="454" r:id="rId74"/>
    <p:sldId id="455" r:id="rId75"/>
    <p:sldId id="456" r:id="rId76"/>
    <p:sldId id="457" r:id="rId77"/>
    <p:sldId id="458" r:id="rId78"/>
    <p:sldId id="459" r:id="rId79"/>
    <p:sldId id="460" r:id="rId80"/>
    <p:sldId id="461" r:id="rId81"/>
    <p:sldId id="462" r:id="rId82"/>
    <p:sldId id="463" r:id="rId83"/>
    <p:sldId id="464" r:id="rId84"/>
    <p:sldId id="465" r:id="rId85"/>
    <p:sldId id="293" r:id="rId86"/>
    <p:sldId id="338" r:id="rId87"/>
    <p:sldId id="408" r:id="rId88"/>
    <p:sldId id="409" r:id="rId8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miek van Leendert" initials="AvL" lastIdx="3" clrIdx="0">
    <p:extLst>
      <p:ext uri="{19B8F6BF-5375-455C-9EA6-DF929625EA0E}">
        <p15:presenceInfo xmlns:p15="http://schemas.microsoft.com/office/powerpoint/2012/main" userId="S-1-5-21-1644491937-1580436667-839522115-454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12444-F06E-4648-9CF4-A2DA4A19FF5A}" v="1" dt="2023-10-13T06:29:28.752"/>
    <p1510:client id="{0D010461-DFA6-434F-ADDD-1B90F061B406}" v="31" dt="2023-11-21T13:48:03.960"/>
    <p1510:client id="{15D80798-D5E3-4DCD-863F-F312383E518B}" v="5" dt="2023-11-10T09:23:12.413"/>
    <p1510:client id="{370F91BA-BA9A-486F-A522-203B9EFA8CB6}" v="6" dt="2023-11-21T11:09:57.155"/>
    <p1510:client id="{40CDFF71-F35F-4912-98FA-5B41D559814E}" v="1" dt="2023-10-18T12:45:38.610"/>
    <p1510:client id="{48E516B6-2E52-40A2-A2E9-BCE157355E07}" v="32" dt="2023-10-12T06:25:09.964"/>
    <p1510:client id="{5D6BC894-375F-4CA7-A63F-1FEFE1A5B26E}" v="1" dt="2023-11-21T08:40:51.116"/>
    <p1510:client id="{77849094-DD87-4736-AC77-7BDF94284BEA}" v="10" dt="2023-10-18T15:07:08.586"/>
    <p1510:client id="{7F977C29-526C-4BDB-91C6-706A87A6D32F}" v="50" dt="2023-10-20T08:52:08.968"/>
    <p1510:client id="{89141DAE-2B78-40ED-9869-9A5CD38F890B}" v="6" dt="2023-10-19T09:30:58.706"/>
    <p1510:client id="{96B45817-7BDD-51F9-1035-EB541F68D5A7}" v="168" dt="2023-10-12T09:11:39.464"/>
    <p1510:client id="{96D7C8A4-712C-458D-A6A2-035BADF94C47}" v="2" dt="2023-10-16T13:32:20.097"/>
    <p1510:client id="{A0623A4F-E616-445D-9AE4-16CE4049EB48}" v="4" dt="2023-11-10T07:28:16.814"/>
    <p1510:client id="{C64C6754-BC5C-4C23-9365-FCB4DE8697A3}" v="4" dt="2023-11-17T13:44:17.325"/>
    <p1510:client id="{D0F93B43-0E39-49A2-957C-5702127F851C}" v="103" dt="2023-10-13T06:14:02.116"/>
    <p1510:client id="{D72F12ED-BA93-4C77-9123-8D5A2EA59906}" v="45" dt="2023-10-20T08:21:13.857"/>
    <p1510:client id="{E46C9483-D1CB-4F4A-B94D-D151610BDC52}" v="99" dt="2023-10-13T07:15:26.947"/>
    <p1510:client id="{F514884E-7491-45BE-8DA8-F7C28087CBDE}" v="3" dt="2023-10-12T10:02:39.063"/>
    <p1510:client id="{F65DD73E-C1C6-4B0F-8E7C-BDAA37BE2925}" vWet="2" dt="2023-11-17T13:44:12.410"/>
    <p1510:client id="{FD798F08-C8B2-438D-A353-94E446ECB181}" v="9" dt="2023-10-13T07:20:50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18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20T15:17:28.199" idx="3">
    <p:pos x="360" y="96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10685-CE55-4CAD-AD28-BFF1653C290C}" type="datetimeFigureOut">
              <a:rPr lang="en-GB" smtClean="0"/>
              <a:t>25/11/2023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F84F8-2B5E-4A18-AC8E-D05776D66DB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13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F84F8-2B5E-4A18-AC8E-D05776D66DB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663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F84F8-2B5E-4A18-AC8E-D05776D66DB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26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F84F8-2B5E-4A18-AC8E-D05776D66DB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752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F84F8-2B5E-4A18-AC8E-D05776D66DBB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800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D7660-A0C0-4C76-BFD3-2F5CFD71A6FC}" type="slidenum">
              <a:rPr lang="nl-NL" smtClean="0"/>
              <a:t>85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485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F84F8-2B5E-4A18-AC8E-D05776D66DB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50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F84F8-2B5E-4A18-AC8E-D05776D66DB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142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F84F8-2B5E-4A18-AC8E-D05776D66DB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104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F84F8-2B5E-4A18-AC8E-D05776D66DB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810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F84F8-2B5E-4A18-AC8E-D05776D66DB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400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F84F8-2B5E-4A18-AC8E-D05776D66DB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162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F84F8-2B5E-4A18-AC8E-D05776D66DB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339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F84F8-2B5E-4A18-AC8E-D05776D66DB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86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F638-410F-4289-965F-4459143D63B6}" type="datetimeFigureOut">
              <a:rPr lang="en-GB" smtClean="0"/>
              <a:t>25/11/2023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9B1-4796-4367-91F6-865C921C3D5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20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F638-410F-4289-965F-4459143D63B6}" type="datetimeFigureOut">
              <a:rPr lang="en-GB" smtClean="0"/>
              <a:t>25/11/2023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9B1-4796-4367-91F6-865C921C3D5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12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F638-410F-4289-965F-4459143D63B6}" type="datetimeFigureOut">
              <a:rPr lang="en-GB" smtClean="0"/>
              <a:t>25/11/2023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9B1-4796-4367-91F6-865C921C3D5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92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F638-410F-4289-965F-4459143D63B6}" type="datetimeFigureOut">
              <a:rPr lang="en-GB" smtClean="0"/>
              <a:t>25/11/2023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9B1-4796-4367-91F6-865C921C3D5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02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F638-410F-4289-965F-4459143D63B6}" type="datetimeFigureOut">
              <a:rPr lang="en-GB" smtClean="0"/>
              <a:t>25/11/2023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9B1-4796-4367-91F6-865C921C3D5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11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F638-410F-4289-965F-4459143D63B6}" type="datetimeFigureOut">
              <a:rPr lang="en-GB" smtClean="0"/>
              <a:t>25/11/2023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9B1-4796-4367-91F6-865C921C3D5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04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F638-410F-4289-965F-4459143D63B6}" type="datetimeFigureOut">
              <a:rPr lang="en-GB" smtClean="0"/>
              <a:t>25/11/2023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9B1-4796-4367-91F6-865C921C3D5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01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F638-410F-4289-965F-4459143D63B6}" type="datetimeFigureOut">
              <a:rPr lang="en-GB" smtClean="0"/>
              <a:t>25/11/2023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9B1-4796-4367-91F6-865C921C3D5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36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F638-410F-4289-965F-4459143D63B6}" type="datetimeFigureOut">
              <a:rPr lang="en-GB" smtClean="0"/>
              <a:t>25/11/2023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9B1-4796-4367-91F6-865C921C3D5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27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F638-410F-4289-965F-4459143D63B6}" type="datetimeFigureOut">
              <a:rPr lang="en-GB" smtClean="0"/>
              <a:t>25/11/2023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9B1-4796-4367-91F6-865C921C3D5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32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F638-410F-4289-965F-4459143D63B6}" type="datetimeFigureOut">
              <a:rPr lang="en-GB" smtClean="0"/>
              <a:t>25/11/2023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9B1-4796-4367-91F6-865C921C3D5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20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F638-410F-4289-965F-4459143D63B6}" type="datetimeFigureOut">
              <a:rPr lang="en-GB" smtClean="0"/>
              <a:t>25/11/2023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CD9B1-4796-4367-91F6-865C921C3D5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61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comments" Target="../comments/comment1.xml"/><Relationship Id="rId4" Type="http://schemas.openxmlformats.org/officeDocument/2006/relationships/image" Target="../media/image32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mailto:annemiekvanleendert@visio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20800" y="1276083"/>
            <a:ext cx="9144000" cy="2387600"/>
          </a:xfrm>
        </p:spPr>
        <p:txBody>
          <a:bodyPr>
            <a:normAutofit/>
          </a:bodyPr>
          <a:lstStyle/>
          <a:p>
            <a:r>
              <a:rPr lang="nl-NL" sz="4400" b="1" err="1"/>
              <a:t>Graphs</a:t>
            </a:r>
            <a:r>
              <a:rPr lang="nl-NL" sz="4400" b="1"/>
              <a:t> </a:t>
            </a:r>
            <a:r>
              <a:rPr lang="nl-NL" sz="4400" b="1" err="1"/>
              <a:t>under</a:t>
            </a:r>
            <a:r>
              <a:rPr lang="nl-NL" sz="4400" b="1"/>
              <a:t> </a:t>
            </a:r>
            <a:r>
              <a:rPr lang="nl-NL" sz="4400" b="1" err="1"/>
              <a:t>your</a:t>
            </a:r>
            <a:r>
              <a:rPr lang="nl-NL" sz="4400" b="1"/>
              <a:t> </a:t>
            </a:r>
            <a:r>
              <a:rPr lang="nl-NL" sz="4400" b="1" err="1"/>
              <a:t>fingertips</a:t>
            </a:r>
            <a:r>
              <a:rPr lang="nl-NL" sz="4400" b="1"/>
              <a:t> </a:t>
            </a:r>
            <a:r>
              <a:rPr lang="nl-NL" sz="2400"/>
              <a:t/>
            </a:r>
            <a:br>
              <a:rPr lang="nl-NL" sz="2400"/>
            </a:br>
            <a:r>
              <a:rPr lang="nl-NL" sz="2400"/>
              <a:t/>
            </a:r>
            <a:br>
              <a:rPr lang="nl-NL" sz="2400"/>
            </a:br>
            <a:r>
              <a:rPr lang="nl-NL" sz="2400"/>
              <a:t>⡛⠗⠁⠏⠓⠎⠀⠥⠝⠙⠑⠗⠀⠽⠕⠥⠗⠀⠋⠊⠝⠛⠑⠗⠞⠊⠏⠎</a:t>
            </a:r>
            <a:endParaRPr lang="en-GB" sz="240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90700" y="4351338"/>
            <a:ext cx="9144000" cy="1655762"/>
          </a:xfrm>
        </p:spPr>
        <p:txBody>
          <a:bodyPr/>
          <a:lstStyle/>
          <a:p>
            <a:r>
              <a:rPr lang="nl-NL" err="1"/>
              <a:t>Getting</a:t>
            </a:r>
            <a:r>
              <a:rPr lang="nl-NL"/>
              <a:t> In Touch </a:t>
            </a:r>
            <a:r>
              <a:rPr lang="nl-NL" err="1"/>
              <a:t>With</a:t>
            </a:r>
            <a:r>
              <a:rPr lang="nl-NL"/>
              <a:t> </a:t>
            </a:r>
            <a:r>
              <a:rPr lang="nl-NL" err="1"/>
              <a:t>Literacy</a:t>
            </a:r>
            <a:endParaRPr lang="nl-NL"/>
          </a:p>
          <a:p>
            <a:r>
              <a:rPr lang="en-US"/>
              <a:t>November 29 – December 2, 2023</a:t>
            </a:r>
            <a:br>
              <a:rPr lang="en-US"/>
            </a:br>
            <a:r>
              <a:rPr lang="en-US"/>
              <a:t>St. Pete Beach, Florida</a:t>
            </a:r>
            <a:endParaRPr lang="en-GB"/>
          </a:p>
          <a:p>
            <a:endParaRPr lang="en-GB"/>
          </a:p>
        </p:txBody>
      </p:sp>
      <p:pic>
        <p:nvPicPr>
          <p:cNvPr id="4" name="Tijdelijke aanduiding voor inhoud 3" descr="C:\Users\aleender\AppData\Local\Microsoft\Windows\INetCache\Content.MSO\B086B6E2.tmp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51" y="674510"/>
            <a:ext cx="3057952" cy="1276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hthoek 5"/>
          <p:cNvSpPr/>
          <p:nvPr/>
        </p:nvSpPr>
        <p:spPr>
          <a:xfrm>
            <a:off x="0" y="0"/>
            <a:ext cx="12192000" cy="444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fbeelding 6" descr="23 | January | 2013 | Wind Against Curre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477" y="4412413"/>
            <a:ext cx="2952383" cy="2232000"/>
          </a:xfrm>
          <a:prstGeom prst="rect">
            <a:avLst/>
          </a:prstGeom>
        </p:spPr>
      </p:pic>
      <p:sp>
        <p:nvSpPr>
          <p:cNvPr id="8" name="AutoShape 2" descr="EU WOPs"/>
          <p:cNvSpPr>
            <a:spLocks noChangeAspect="1" noChangeArrowheads="1"/>
          </p:cNvSpPr>
          <p:nvPr/>
        </p:nvSpPr>
        <p:spPr bwMode="auto">
          <a:xfrm>
            <a:off x="4073952" y="107147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EU WO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901" y="576508"/>
            <a:ext cx="177657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F49895D-029A-3EA9-F3CD-196DD6538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901" y="476274"/>
            <a:ext cx="3252249" cy="179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3813" y="785538"/>
            <a:ext cx="10515600" cy="1325563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en-GB" sz="3600" b="1" dirty="0"/>
              <a:t>EMCC </a:t>
            </a:r>
            <a:r>
              <a:rPr lang="en-GB" sz="3100" b="1" dirty="0"/>
              <a:t/>
            </a:r>
            <a:br>
              <a:rPr lang="en-GB" sz="3100" b="1" dirty="0"/>
            </a:br>
            <a:r>
              <a:rPr lang="en-GB" sz="2700" b="1" dirty="0"/>
              <a:t>The Extended Mathematical Core Curriculum</a:t>
            </a:r>
            <a:r>
              <a:rPr lang="en-GB" sz="3600" b="1" dirty="0"/>
              <a:t> </a:t>
            </a:r>
            <a:r>
              <a:rPr lang="en-GB" dirty="0"/>
              <a:t/>
            </a:r>
            <a:br>
              <a:rPr lang="en-GB" dirty="0"/>
            </a:b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138" y="1706356"/>
            <a:ext cx="11420061" cy="51516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dirty="0"/>
              <a:t>  </a:t>
            </a:r>
          </a:p>
          <a:p>
            <a:pPr marL="0" indent="0">
              <a:buNone/>
            </a:pPr>
            <a:r>
              <a:rPr lang="en-US" sz="2400" dirty="0"/>
              <a:t> Final products: </a:t>
            </a:r>
          </a:p>
          <a:p>
            <a:pPr marL="457200" lvl="1" indent="0" fontAlgn="base">
              <a:buNone/>
            </a:pPr>
            <a:endParaRPr lang="en-US" dirty="0"/>
          </a:p>
          <a:p>
            <a:pPr marL="457200" lvl="1" indent="0" fontAlgn="base">
              <a:buNone/>
            </a:pPr>
            <a:r>
              <a:rPr lang="en-US" dirty="0"/>
              <a:t>Description of EMCC for graphs, equations and computational thinking / programming. This involves: 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lvl="1" fontAlgn="base"/>
            <a:endParaRPr lang="en-US" dirty="0"/>
          </a:p>
          <a:p>
            <a:pPr lvl="2" fontAlgn="base"/>
            <a:r>
              <a:rPr lang="en-US" sz="2400" dirty="0"/>
              <a:t>Instruction </a:t>
            </a:r>
            <a:r>
              <a:rPr lang="en-US" sz="2400" dirty="0" smtClean="0"/>
              <a:t>on </a:t>
            </a:r>
            <a:r>
              <a:rPr lang="en-US" sz="2400" dirty="0"/>
              <a:t>braille reading, tactile reading and ICT-skills </a:t>
            </a:r>
            <a:r>
              <a:rPr lang="en-US" sz="2400" dirty="0" smtClean="0"/>
              <a:t> </a:t>
            </a:r>
          </a:p>
          <a:p>
            <a:pPr marL="914400" lvl="2" indent="0" fontAlgn="base">
              <a:buNone/>
            </a:pPr>
            <a:r>
              <a:rPr lang="en-US" sz="2400" dirty="0" smtClean="0"/>
              <a:t>   (braille, tactile and digital literacy) </a:t>
            </a:r>
            <a:endParaRPr lang="en-US" sz="2400" dirty="0"/>
          </a:p>
          <a:p>
            <a:pPr lvl="1" fontAlgn="base"/>
            <a:endParaRPr lang="en-US" dirty="0"/>
          </a:p>
          <a:p>
            <a:pPr lvl="2" fontAlgn="base"/>
            <a:r>
              <a:rPr lang="en-US" sz="2400" dirty="0"/>
              <a:t>Instruction </a:t>
            </a:r>
            <a:r>
              <a:rPr lang="en-US" sz="2400" dirty="0" smtClean="0"/>
              <a:t>for </a:t>
            </a:r>
            <a:r>
              <a:rPr lang="en-US" sz="2400" dirty="0"/>
              <a:t>math teachers </a:t>
            </a:r>
            <a:r>
              <a:rPr lang="en-US" sz="2400" dirty="0" smtClean="0"/>
              <a:t>of Braille readers</a:t>
            </a:r>
            <a:r>
              <a:rPr lang="en-US" sz="2400" dirty="0"/>
              <a:t> </a:t>
            </a:r>
          </a:p>
          <a:p>
            <a:pPr lvl="2" fontAlgn="base"/>
            <a:endParaRPr lang="en-US" sz="2400" dirty="0"/>
          </a:p>
          <a:p>
            <a:pPr lvl="2"/>
            <a:r>
              <a:rPr lang="en-GB" sz="2400" dirty="0"/>
              <a:t>Document </a:t>
            </a:r>
            <a:r>
              <a:rPr lang="en-GB" sz="2400" dirty="0" smtClean="0"/>
              <a:t>‘Learning Resources</a:t>
            </a:r>
            <a:r>
              <a:rPr lang="en-GB" sz="2400" dirty="0" smtClean="0"/>
              <a:t>’</a:t>
            </a:r>
            <a:endParaRPr lang="en-GB" sz="2400" dirty="0"/>
          </a:p>
          <a:p>
            <a:pPr lvl="2" fontAlgn="base"/>
            <a:endParaRPr lang="en-US" sz="2400" dirty="0"/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Rechthoek 3"/>
          <p:cNvSpPr/>
          <p:nvPr/>
        </p:nvSpPr>
        <p:spPr>
          <a:xfrm>
            <a:off x="0" y="0"/>
            <a:ext cx="12192000" cy="444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82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3813" y="785538"/>
            <a:ext cx="10515600" cy="1325563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en-GB" sz="3600" b="1"/>
              <a:t>EMCC </a:t>
            </a:r>
            <a:r>
              <a:rPr lang="en-GB" sz="3100" b="1" dirty="0"/>
              <a:t/>
            </a:r>
            <a:br>
              <a:rPr lang="en-GB" sz="3100" b="1" dirty="0"/>
            </a:br>
            <a:r>
              <a:rPr lang="en-GB" sz="2700" b="1"/>
              <a:t>The Extended Mathematical Core Curriculum</a:t>
            </a:r>
            <a:r>
              <a:rPr lang="en-GB" sz="3600" b="1" dirty="0"/>
              <a:t> </a:t>
            </a:r>
            <a:r>
              <a:rPr lang="en-GB" dirty="0"/>
              <a:t/>
            </a:r>
            <a:br>
              <a:rPr lang="en-GB" dirty="0"/>
            </a:b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139" y="170635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/>
              <a:t>  </a:t>
            </a:r>
          </a:p>
          <a:p>
            <a:pPr marL="0" indent="0">
              <a:buNone/>
            </a:pPr>
            <a:r>
              <a:rPr lang="en-US" sz="2400"/>
              <a:t>Today the focus is on the EMCC for graphs.</a:t>
            </a:r>
            <a:endParaRPr lang="en-US" sz="2600"/>
          </a:p>
          <a:p>
            <a:pPr marL="0" indent="0">
              <a:buNone/>
            </a:pPr>
            <a:endParaRPr lang="en-US" sz="2600"/>
          </a:p>
        </p:txBody>
      </p:sp>
      <p:sp>
        <p:nvSpPr>
          <p:cNvPr id="4" name="Rechthoek 3"/>
          <p:cNvSpPr/>
          <p:nvPr/>
        </p:nvSpPr>
        <p:spPr>
          <a:xfrm>
            <a:off x="0" y="0"/>
            <a:ext cx="12192000" cy="444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5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-1"/>
            <a:ext cx="12067082" cy="213148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Instruction </a:t>
            </a:r>
            <a:r>
              <a:rPr lang="en-US" sz="2800" b="1" dirty="0"/>
              <a:t>on braille </a:t>
            </a:r>
            <a:r>
              <a:rPr lang="en-US" sz="2800" b="1" dirty="0" smtClean="0"/>
              <a:t>and </a:t>
            </a:r>
            <a:r>
              <a:rPr lang="en-US" sz="2800" b="1" dirty="0"/>
              <a:t>tactile </a:t>
            </a:r>
            <a:r>
              <a:rPr lang="en-US" sz="2800" b="1" dirty="0" smtClean="0"/>
              <a:t>reading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(provided by TVI teachers, for example) </a:t>
            </a:r>
            <a:br>
              <a:rPr lang="en-US" sz="2400" b="1" dirty="0" smtClean="0"/>
            </a:br>
            <a:r>
              <a:rPr lang="en-US" sz="2400" b="1" dirty="0" smtClean="0"/>
              <a:t>  </a:t>
            </a:r>
            <a:endParaRPr lang="en-GB" sz="24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479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4325" y="5207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kstvak 6"/>
          <p:cNvSpPr txBox="1"/>
          <p:nvPr/>
        </p:nvSpPr>
        <p:spPr>
          <a:xfrm>
            <a:off x="0" y="4556204"/>
            <a:ext cx="12067082" cy="36933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9" name="Bildobjekt 8" descr="En bild som visar diagram, text, linje, Graf&#10;&#10;Automatiskt genererad beskrivning">
            <a:extLst>
              <a:ext uri="{FF2B5EF4-FFF2-40B4-BE49-F238E27FC236}">
                <a16:creationId xmlns:a16="http://schemas.microsoft.com/office/drawing/2014/main" id="{99B98584-DB79-17AD-D7E8-CE6052B81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66" y="2337089"/>
            <a:ext cx="5236793" cy="3575050"/>
          </a:xfrm>
          <a:prstGeom prst="rect">
            <a:avLst/>
          </a:prstGeom>
        </p:spPr>
      </p:pic>
      <p:pic>
        <p:nvPicPr>
          <p:cNvPr id="10" name="Bildobjekt 9" descr="En bild som visar text, diagram, linje, Graf&#10;&#10;Automatiskt genererad beskrivning">
            <a:extLst>
              <a:ext uri="{FF2B5EF4-FFF2-40B4-BE49-F238E27FC236}">
                <a16:creationId xmlns:a16="http://schemas.microsoft.com/office/drawing/2014/main" id="{CE533204-BAB7-AFEF-71D6-3C0AC387C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379422"/>
            <a:ext cx="5173293" cy="353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1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Instruction guide for math teachers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47161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math teacher: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1) </a:t>
            </a:r>
            <a:r>
              <a:rPr lang="en-US" sz="2400" dirty="0"/>
              <a:t>is primarily responsible for the math education of the Braille reader. This 	will promote inclusion. 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2) </a:t>
            </a:r>
            <a:r>
              <a:rPr lang="en-GB" sz="2400" dirty="0"/>
              <a:t>must understand and anticipate how the use of Braille reader devices </a:t>
            </a:r>
            <a:r>
              <a:rPr lang="en-GB" sz="2400" dirty="0" smtClean="0"/>
              <a:t>		affects </a:t>
            </a:r>
            <a:r>
              <a:rPr lang="en-GB" sz="2400" dirty="0"/>
              <a:t>teaching and learning</a:t>
            </a:r>
            <a:r>
              <a:rPr lang="en-GB" sz="2400" dirty="0" smtClean="0"/>
              <a:t>.</a:t>
            </a:r>
            <a:r>
              <a:rPr lang="en-US" sz="2400" dirty="0" smtClean="0"/>
              <a:t>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600" dirty="0"/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endParaRPr lang="en-US" sz="2600" dirty="0"/>
          </a:p>
          <a:p>
            <a:endParaRPr lang="en-GB" dirty="0"/>
          </a:p>
        </p:txBody>
      </p:sp>
      <p:sp>
        <p:nvSpPr>
          <p:cNvPr id="4" name="Rechthoek 3"/>
          <p:cNvSpPr/>
          <p:nvPr/>
        </p:nvSpPr>
        <p:spPr>
          <a:xfrm>
            <a:off x="0" y="0"/>
            <a:ext cx="12192000" cy="444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80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485611"/>
            <a:ext cx="12191999" cy="128915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100" dirty="0"/>
              <a:t/>
            </a:r>
            <a:br>
              <a:rPr lang="en-GB" sz="3100" dirty="0"/>
            </a:br>
            <a:r>
              <a:rPr lang="en-GB" sz="2700" dirty="0" smtClean="0">
                <a:latin typeface="+mn-lt"/>
              </a:rPr>
              <a:t>New </a:t>
            </a:r>
            <a:r>
              <a:rPr lang="en-GB" sz="2700" dirty="0" smtClean="0">
                <a:latin typeface="+mn-lt"/>
              </a:rPr>
              <a:t>device </a:t>
            </a:r>
            <a:r>
              <a:rPr lang="en-GB" sz="2700" dirty="0" smtClean="0">
                <a:latin typeface="+mn-lt"/>
              </a:rPr>
              <a:t>for all </a:t>
            </a:r>
            <a:r>
              <a:rPr lang="en-GB" sz="2700" dirty="0" smtClean="0">
                <a:latin typeface="+mn-lt"/>
              </a:rPr>
              <a:t>students: coordinate </a:t>
            </a:r>
            <a:r>
              <a:rPr lang="en-GB" sz="2700" dirty="0" smtClean="0">
                <a:latin typeface="+mn-lt"/>
              </a:rPr>
              <a:t>system with movable axes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479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4325" y="5207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kstvak 6"/>
          <p:cNvSpPr txBox="1"/>
          <p:nvPr/>
        </p:nvSpPr>
        <p:spPr>
          <a:xfrm>
            <a:off x="0" y="5461000"/>
            <a:ext cx="12067082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	The figure shows a (tangible) point A and a coordinate system with movable axes.</a:t>
            </a:r>
          </a:p>
          <a:p>
            <a:endParaRPr lang="en-GB" sz="2400" dirty="0"/>
          </a:p>
          <a:p>
            <a:endParaRPr lang="en-GB" dirty="0"/>
          </a:p>
        </p:txBody>
      </p:sp>
      <p:sp>
        <p:nvSpPr>
          <p:cNvPr id="9" name="Rechthoek 8"/>
          <p:cNvSpPr/>
          <p:nvPr/>
        </p:nvSpPr>
        <p:spPr>
          <a:xfrm>
            <a:off x="0" y="0"/>
            <a:ext cx="12192000" cy="444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5" y="1781175"/>
            <a:ext cx="50482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2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403358"/>
            <a:ext cx="12191999" cy="1289154"/>
          </a:xfrm>
        </p:spPr>
        <p:txBody>
          <a:bodyPr>
            <a:normAutofit fontScale="90000"/>
          </a:bodyPr>
          <a:lstStyle/>
          <a:p>
            <a:pPr algn="ctr"/>
            <a:r>
              <a:rPr lang="en-GB"/>
              <a:t/>
            </a:r>
            <a:br>
              <a:rPr lang="en-GB"/>
            </a:br>
            <a:endParaRPr lang="en-GB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479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4325" y="5207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hthoek 8"/>
          <p:cNvSpPr/>
          <p:nvPr/>
        </p:nvSpPr>
        <p:spPr>
          <a:xfrm>
            <a:off x="0" y="0"/>
            <a:ext cx="12192000" cy="444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" y="472376"/>
            <a:ext cx="12191999" cy="1220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</a:rPr>
              <a:t>New device for all students: coordinate system with movable axes</a:t>
            </a:r>
            <a:endParaRPr lang="en-GB" sz="2400" dirty="0">
              <a:latin typeface="+mn-lt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692512"/>
            <a:ext cx="41148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4500"/>
            <a:ext cx="12192000" cy="1246188"/>
          </a:xfrm>
        </p:spPr>
        <p:txBody>
          <a:bodyPr/>
          <a:lstStyle/>
          <a:p>
            <a:pPr algn="ctr"/>
            <a:r>
              <a:rPr lang="en-US" sz="2800" b="1"/>
              <a:t>Exercise</a:t>
            </a:r>
            <a:endParaRPr lang="en-US" sz="2400" b="1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48832"/>
            <a:ext cx="10515600" cy="4351338"/>
          </a:xfrm>
        </p:spPr>
        <p:txBody>
          <a:bodyPr/>
          <a:lstStyle/>
          <a:p>
            <a:r>
              <a:rPr lang="en-GB" sz="2400" dirty="0"/>
              <a:t>Draw points A and B on a piece of paper so that point </a:t>
            </a:r>
            <a:r>
              <a:rPr lang="en-GB" sz="2400" dirty="0" smtClean="0"/>
              <a:t>B </a:t>
            </a:r>
            <a:r>
              <a:rPr lang="en-GB" sz="2400" dirty="0"/>
              <a:t>is directly below point </a:t>
            </a:r>
            <a:r>
              <a:rPr lang="en-GB" sz="2400" dirty="0" smtClean="0"/>
              <a:t>A. </a:t>
            </a:r>
            <a:endParaRPr lang="nl-NL" sz="2400" dirty="0"/>
          </a:p>
          <a:p>
            <a:endParaRPr lang="en-GB" dirty="0"/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12192000" cy="444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kstvak 6"/>
          <p:cNvSpPr txBox="1"/>
          <p:nvPr/>
        </p:nvSpPr>
        <p:spPr>
          <a:xfrm>
            <a:off x="4559300" y="762000"/>
            <a:ext cx="444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587" y="2301670"/>
            <a:ext cx="2621226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4500"/>
            <a:ext cx="12192000" cy="1246188"/>
          </a:xfrm>
        </p:spPr>
        <p:txBody>
          <a:bodyPr/>
          <a:lstStyle/>
          <a:p>
            <a:pPr algn="ctr"/>
            <a:r>
              <a:rPr lang="en-US" sz="2800" b="1"/>
              <a:t>Exercise</a:t>
            </a:r>
            <a:endParaRPr lang="en-US" sz="2400" b="1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44000"/>
          </a:xfrm>
        </p:spPr>
        <p:txBody>
          <a:bodyPr/>
          <a:lstStyle/>
          <a:p>
            <a:pPr marL="0" indent="0">
              <a:buNone/>
            </a:pPr>
            <a:r>
              <a:rPr lang="en-US" sz="2400"/>
              <a:t>Draw a coordinate system on a sheet of paper such that</a:t>
            </a:r>
          </a:p>
          <a:p>
            <a:pPr marL="0" indent="0">
              <a:buNone/>
            </a:pPr>
            <a:r>
              <a:rPr lang="en-US" sz="2400"/>
              <a:t> A = (2, 4) and B = (2, -4).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endParaRPr lang="en-GB"/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12192000" cy="444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kstvak 6"/>
          <p:cNvSpPr txBox="1"/>
          <p:nvPr/>
        </p:nvSpPr>
        <p:spPr>
          <a:xfrm>
            <a:off x="4581305" y="762000"/>
            <a:ext cx="44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12" name="Picture 2" descr="Free vector depressed teenage with speech bub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73" y="2577148"/>
            <a:ext cx="59626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4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4500"/>
            <a:ext cx="12192000" cy="1246188"/>
          </a:xfrm>
        </p:spPr>
        <p:txBody>
          <a:bodyPr/>
          <a:lstStyle/>
          <a:p>
            <a:pPr algn="ctr"/>
            <a:r>
              <a:rPr lang="en-US" sz="2800" b="1"/>
              <a:t>Exercise</a:t>
            </a:r>
            <a:endParaRPr lang="en-US" sz="2400" b="1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  <a:p>
            <a:endParaRPr lang="en-GB"/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12192000" cy="444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762" y="1266269"/>
            <a:ext cx="3267075" cy="46196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256" y="1266269"/>
            <a:ext cx="3219450" cy="463867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500880" y="6081067"/>
            <a:ext cx="539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/>
              <a:t>A = (2; 4) and B = (2; -4)</a:t>
            </a:r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23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b="1" dirty="0" smtClean="0"/>
              <a:t>Body-graphs for all students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8" name="Rechthoek 7"/>
          <p:cNvSpPr/>
          <p:nvPr/>
        </p:nvSpPr>
        <p:spPr>
          <a:xfrm>
            <a:off x="935036" y="6045201"/>
            <a:ext cx="10279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x-axis is on chest height, y -axis is a vertical line from your head to your feat.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/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12192000" cy="444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CDACDD9-347A-9C8F-8141-F61D6B7F4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28" y="2224656"/>
            <a:ext cx="10245363" cy="290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4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568" y="1147584"/>
            <a:ext cx="6096385" cy="5544000"/>
          </a:xfrm>
          <a:prstGeom prst="ellipse">
            <a:avLst/>
          </a:prstGeom>
        </p:spPr>
      </p:pic>
      <p:pic>
        <p:nvPicPr>
          <p:cNvPr id="6" name="Tijdelijke aanduiding voor inhoud 3" descr="C:\Users\aleender\AppData\Local\Microsoft\Windows\INetCache\Content.MSO\42315940.tmp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092" y="786642"/>
            <a:ext cx="1294952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C:\Users\aleender\AppData\Local\Microsoft\Windows\INetCache\Content.MSO\3B571A8C.t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427" y="697113"/>
            <a:ext cx="172307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C:\Users\aleender\AppData\Local\Microsoft\Windows\INetCache\Content.MSO\C78D7DE1.tmp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46" y="697113"/>
            <a:ext cx="1608923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hoek 1"/>
          <p:cNvSpPr/>
          <p:nvPr/>
        </p:nvSpPr>
        <p:spPr>
          <a:xfrm>
            <a:off x="0" y="-315587"/>
            <a:ext cx="117475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dirty="0"/>
              <a:t/>
            </a:r>
            <a:br>
              <a:rPr lang="nl-NL" b="1" dirty="0"/>
            </a:br>
            <a:r>
              <a:rPr lang="nl-NL" sz="4000" b="1" dirty="0" err="1" smtClean="0"/>
              <a:t>TouchingMaths</a:t>
            </a:r>
            <a:r>
              <a:rPr lang="nl-NL" sz="4000" b="1" baseline="30000" dirty="0"/>
              <a:t>+</a:t>
            </a:r>
            <a:r>
              <a:rPr lang="nl-NL" b="1" baseline="30000" dirty="0"/>
              <a:t/>
            </a:r>
            <a:br>
              <a:rPr lang="nl-NL" b="1" baseline="30000" dirty="0"/>
            </a:br>
            <a:r>
              <a:rPr lang="nl-NL" b="1" dirty="0"/>
              <a:t>august 2022- august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77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20000" y="2745570"/>
            <a:ext cx="24641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0" b="1"/>
              <a:t>y = x</a:t>
            </a:r>
            <a:r>
              <a:rPr lang="nl-NL" sz="8000" b="1" baseline="30000"/>
              <a:t>2</a:t>
            </a:r>
            <a:endParaRPr lang="en-GB" sz="8000" b="1"/>
          </a:p>
        </p:txBody>
      </p:sp>
      <p:sp>
        <p:nvSpPr>
          <p:cNvPr id="3" name="Rechthoek 2"/>
          <p:cNvSpPr/>
          <p:nvPr/>
        </p:nvSpPr>
        <p:spPr>
          <a:xfrm>
            <a:off x="0" y="0"/>
            <a:ext cx="12192000" cy="444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32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20000" y="2745570"/>
            <a:ext cx="24641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0" b="1"/>
              <a:t>y = x</a:t>
            </a:r>
            <a:r>
              <a:rPr lang="nl-NL" sz="8000" b="1" baseline="30000"/>
              <a:t>2</a:t>
            </a:r>
            <a:endParaRPr lang="en-GB" sz="8000" b="1"/>
          </a:p>
        </p:txBody>
      </p:sp>
      <p:sp>
        <p:nvSpPr>
          <p:cNvPr id="3" name="Tekstvak 2"/>
          <p:cNvSpPr txBox="1"/>
          <p:nvPr/>
        </p:nvSpPr>
        <p:spPr>
          <a:xfrm>
            <a:off x="7140003" y="883448"/>
            <a:ext cx="4900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Standard</a:t>
            </a:r>
          </a:p>
          <a:p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062" y="883448"/>
            <a:ext cx="2931205" cy="2412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0"/>
            <a:ext cx="12192000" cy="444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63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20000" y="2745570"/>
            <a:ext cx="298350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0" b="1">
                <a:solidFill>
                  <a:srgbClr val="FF0000"/>
                </a:solidFill>
              </a:rPr>
              <a:t>y = 2x</a:t>
            </a:r>
            <a:r>
              <a:rPr lang="nl-NL" sz="8000" b="1" baseline="30000">
                <a:solidFill>
                  <a:srgbClr val="FF0000"/>
                </a:solidFill>
              </a:rPr>
              <a:t>2</a:t>
            </a:r>
            <a:endParaRPr lang="en-GB" sz="8000" b="1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174600" y="847569"/>
            <a:ext cx="4900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Smaller</a:t>
            </a:r>
          </a:p>
          <a:p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611" y="857782"/>
            <a:ext cx="2905270" cy="237600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0" y="0"/>
            <a:ext cx="12192000" cy="444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26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20000" y="2745570"/>
            <a:ext cx="40094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0" b="1">
                <a:solidFill>
                  <a:srgbClr val="FF0000"/>
                </a:solidFill>
              </a:rPr>
              <a:t>y = 0.5 x</a:t>
            </a:r>
            <a:r>
              <a:rPr lang="nl-NL" sz="8000" b="1" baseline="30000">
                <a:solidFill>
                  <a:srgbClr val="FF0000"/>
                </a:solidFill>
              </a:rPr>
              <a:t>2</a:t>
            </a:r>
            <a:endParaRPr lang="en-GB" sz="8000" b="1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099834" y="625082"/>
            <a:ext cx="490055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Wider</a:t>
            </a:r>
          </a:p>
          <a:p>
            <a:endParaRPr lang="en-US" sz="2800">
              <a:solidFill>
                <a:srgbClr val="FF0000"/>
              </a:solidFill>
            </a:endParaRPr>
          </a:p>
          <a:p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nl-NL" sz="3600">
                <a:solidFill>
                  <a:srgbClr val="FF0000"/>
                </a:solidFill>
              </a:rPr>
              <a:t> </a:t>
            </a:r>
            <a:r>
              <a:rPr lang="nl-NL" sz="2800"/>
              <a:t> </a:t>
            </a:r>
            <a:endParaRPr lang="en-GB" sz="2800"/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12192000" cy="444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Afbeelding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64000" y="1035187"/>
            <a:ext cx="1728000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3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20000" y="2745570"/>
            <a:ext cx="277832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0" b="1">
                <a:solidFill>
                  <a:srgbClr val="FF0000"/>
                </a:solidFill>
              </a:rPr>
              <a:t>y = -x</a:t>
            </a:r>
            <a:r>
              <a:rPr lang="nl-NL" sz="8000" b="1" baseline="30000">
                <a:solidFill>
                  <a:srgbClr val="FF0000"/>
                </a:solidFill>
              </a:rPr>
              <a:t>2</a:t>
            </a:r>
            <a:endParaRPr lang="en-GB" sz="8000" b="1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011150" y="717128"/>
            <a:ext cx="4900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313113" algn="l"/>
              </a:tabLst>
            </a:pPr>
            <a:r>
              <a:rPr lang="en-US" sz="2800">
                <a:solidFill>
                  <a:srgbClr val="FF0000"/>
                </a:solidFill>
              </a:rPr>
              <a:t>Valley, standard</a:t>
            </a:r>
          </a:p>
          <a:p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024" y="695240"/>
            <a:ext cx="1738630" cy="179959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0"/>
            <a:ext cx="12192000" cy="444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9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20000" y="2745570"/>
            <a:ext cx="45977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0" b="1">
                <a:solidFill>
                  <a:srgbClr val="FF0000"/>
                </a:solidFill>
              </a:rPr>
              <a:t>y = (x + 1)</a:t>
            </a:r>
            <a:r>
              <a:rPr lang="nl-NL" sz="8000" b="1" baseline="30000">
                <a:solidFill>
                  <a:srgbClr val="FF0000"/>
                </a:solidFill>
              </a:rPr>
              <a:t>2</a:t>
            </a:r>
            <a:endParaRPr lang="en-GB" sz="8000" b="1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214457" y="655344"/>
            <a:ext cx="49005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Standard</a:t>
            </a:r>
          </a:p>
          <a:p>
            <a:r>
              <a:rPr lang="en-US" sz="2800">
                <a:solidFill>
                  <a:srgbClr val="FF0000"/>
                </a:solidFill>
              </a:rPr>
              <a:t>              </a:t>
            </a:r>
          </a:p>
          <a:p>
            <a:r>
              <a:rPr lang="en-US" sz="2800">
                <a:solidFill>
                  <a:srgbClr val="FF0000"/>
                </a:solidFill>
              </a:rPr>
              <a:t>            Left</a:t>
            </a:r>
          </a:p>
          <a:p>
            <a:endParaRPr lang="en-GB" sz="280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184" y="786996"/>
            <a:ext cx="2308816" cy="2268000"/>
          </a:xfrm>
          <a:prstGeom prst="rect">
            <a:avLst/>
          </a:prstGeom>
        </p:spPr>
      </p:pic>
      <p:sp>
        <p:nvSpPr>
          <p:cNvPr id="5" name="Pijl-links 4"/>
          <p:cNvSpPr/>
          <p:nvPr/>
        </p:nvSpPr>
        <p:spPr>
          <a:xfrm>
            <a:off x="7378262" y="1540311"/>
            <a:ext cx="788276" cy="45194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hthoek 5"/>
          <p:cNvSpPr/>
          <p:nvPr/>
        </p:nvSpPr>
        <p:spPr>
          <a:xfrm>
            <a:off x="0" y="0"/>
            <a:ext cx="12192000" cy="444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40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20000" y="2746800"/>
            <a:ext cx="57499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0" b="1">
                <a:solidFill>
                  <a:srgbClr val="FF0000"/>
                </a:solidFill>
              </a:rPr>
              <a:t>y = (x – 2)</a:t>
            </a:r>
            <a:r>
              <a:rPr lang="nl-NL" sz="8000" b="1" baseline="30000">
                <a:solidFill>
                  <a:srgbClr val="FF0000"/>
                </a:solidFill>
              </a:rPr>
              <a:t>2</a:t>
            </a:r>
            <a:endParaRPr lang="en-GB" sz="8000" b="1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080686" y="1040945"/>
            <a:ext cx="49005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Standard</a:t>
            </a:r>
            <a:r>
              <a:rPr lang="en-US" sz="2800"/>
              <a:t> </a:t>
            </a:r>
          </a:p>
          <a:p>
            <a:r>
              <a:rPr lang="en-US" sz="2800">
                <a:solidFill>
                  <a:srgbClr val="FF0000"/>
                </a:solidFill>
              </a:rPr>
              <a:t>Right  </a:t>
            </a:r>
          </a:p>
          <a:p>
            <a:r>
              <a:rPr lang="nl-NL" sz="2800"/>
              <a:t>  </a:t>
            </a:r>
            <a:endParaRPr lang="en-GB" sz="280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738" y="1040945"/>
            <a:ext cx="2413652" cy="2268000"/>
          </a:xfrm>
          <a:prstGeom prst="rect">
            <a:avLst/>
          </a:prstGeom>
        </p:spPr>
      </p:pic>
      <p:sp>
        <p:nvSpPr>
          <p:cNvPr id="5" name="Pijl-links 4"/>
          <p:cNvSpPr/>
          <p:nvPr/>
        </p:nvSpPr>
        <p:spPr>
          <a:xfrm rot="10800000">
            <a:off x="8303173" y="1449740"/>
            <a:ext cx="788276" cy="45194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hthoek 5"/>
          <p:cNvSpPr/>
          <p:nvPr/>
        </p:nvSpPr>
        <p:spPr>
          <a:xfrm>
            <a:off x="0" y="0"/>
            <a:ext cx="12192000" cy="444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6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20000" y="2746800"/>
            <a:ext cx="6640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0" b="1">
                <a:solidFill>
                  <a:srgbClr val="FF0000"/>
                </a:solidFill>
              </a:rPr>
              <a:t>y = (0.5x – 2)</a:t>
            </a:r>
            <a:r>
              <a:rPr lang="nl-NL" sz="8000" b="1" baseline="30000">
                <a:solidFill>
                  <a:srgbClr val="FF0000"/>
                </a:solidFill>
              </a:rPr>
              <a:t>2</a:t>
            </a:r>
            <a:endParaRPr lang="en-GB" sz="8000" b="1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062849" y="998747"/>
            <a:ext cx="490055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Wider</a:t>
            </a:r>
          </a:p>
          <a:p>
            <a:r>
              <a:rPr lang="en-US" sz="2800">
                <a:solidFill>
                  <a:srgbClr val="FF0000"/>
                </a:solidFill>
              </a:rPr>
              <a:t>Right </a:t>
            </a:r>
          </a:p>
          <a:p>
            <a:r>
              <a:rPr lang="en-US" sz="3600"/>
              <a:t> 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601" y="761585"/>
            <a:ext cx="3374591" cy="2340000"/>
          </a:xfrm>
          <a:prstGeom prst="rect">
            <a:avLst/>
          </a:prstGeom>
        </p:spPr>
      </p:pic>
      <p:sp>
        <p:nvSpPr>
          <p:cNvPr id="6" name="Pijl-links 5"/>
          <p:cNvSpPr/>
          <p:nvPr/>
        </p:nvSpPr>
        <p:spPr>
          <a:xfrm rot="10800000">
            <a:off x="8303173" y="1479639"/>
            <a:ext cx="788276" cy="45194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hoek 6"/>
          <p:cNvSpPr/>
          <p:nvPr/>
        </p:nvSpPr>
        <p:spPr>
          <a:xfrm>
            <a:off x="0" y="0"/>
            <a:ext cx="12192000" cy="444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23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92100" y="56698"/>
            <a:ext cx="118999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/>
          </a:p>
          <a:p>
            <a:endParaRPr lang="nl-NL" sz="2800"/>
          </a:p>
          <a:p>
            <a:r>
              <a:rPr lang="nl-NL" sz="2400" err="1"/>
              <a:t>Finally</a:t>
            </a:r>
            <a:endParaRPr lang="nl-NL" sz="2400"/>
          </a:p>
          <a:p>
            <a:endParaRPr lang="nl-NL" sz="2400"/>
          </a:p>
          <a:p>
            <a:r>
              <a:rPr lang="nl-NL" sz="2800"/>
              <a:t>y = 0.2 x</a:t>
            </a:r>
            <a:r>
              <a:rPr lang="nl-NL" sz="2800" baseline="30000"/>
              <a:t>2 </a:t>
            </a:r>
            <a:r>
              <a:rPr lang="nl-NL" sz="2800"/>
              <a:t>  </a:t>
            </a:r>
            <a:r>
              <a:rPr lang="nl-NL" sz="2800">
                <a:sym typeface="Wingdings" panose="05000000000000000000" pitchFamily="2" charset="2"/>
              </a:rPr>
              <a:t> </a:t>
            </a:r>
            <a:r>
              <a:rPr lang="nl-NL" sz="2800"/>
              <a:t>y = 0.4 x</a:t>
            </a:r>
            <a:r>
              <a:rPr lang="nl-NL" sz="2800" baseline="30000"/>
              <a:t>2</a:t>
            </a:r>
            <a:r>
              <a:rPr lang="nl-NL" sz="2800"/>
              <a:t> </a:t>
            </a:r>
            <a:r>
              <a:rPr lang="nl-NL" sz="2800">
                <a:sym typeface="Wingdings" panose="05000000000000000000" pitchFamily="2" charset="2"/>
              </a:rPr>
              <a:t> </a:t>
            </a:r>
            <a:r>
              <a:rPr lang="nl-NL" sz="2800"/>
              <a:t>y = 0.6 x</a:t>
            </a:r>
            <a:r>
              <a:rPr lang="nl-NL" sz="2800" baseline="30000"/>
              <a:t>2</a:t>
            </a:r>
            <a:r>
              <a:rPr lang="nl-NL" sz="2800"/>
              <a:t> </a:t>
            </a:r>
            <a:r>
              <a:rPr lang="nl-NL" sz="2800">
                <a:sym typeface="Wingdings" panose="05000000000000000000" pitchFamily="2" charset="2"/>
              </a:rPr>
              <a:t> </a:t>
            </a:r>
            <a:r>
              <a:rPr lang="nl-NL" sz="2800"/>
              <a:t>y = 0.8 x</a:t>
            </a:r>
            <a:r>
              <a:rPr lang="nl-NL" sz="2800" baseline="30000"/>
              <a:t>2</a:t>
            </a:r>
            <a:r>
              <a:rPr lang="nl-NL" sz="2800"/>
              <a:t> </a:t>
            </a:r>
            <a:r>
              <a:rPr lang="nl-NL" sz="2800">
                <a:sym typeface="Wingdings" panose="05000000000000000000" pitchFamily="2" charset="2"/>
              </a:rPr>
              <a:t> </a:t>
            </a:r>
            <a:r>
              <a:rPr lang="nl-NL" sz="2800"/>
              <a:t>y = 1 x</a:t>
            </a:r>
            <a:r>
              <a:rPr lang="nl-NL" sz="2800" baseline="30000"/>
              <a:t>2</a:t>
            </a:r>
          </a:p>
          <a:p>
            <a:r>
              <a:rPr lang="nl-NL" sz="2800">
                <a:sym typeface="Wingdings" panose="05000000000000000000" pitchFamily="2" charset="2"/>
              </a:rPr>
              <a:t> </a:t>
            </a:r>
            <a:r>
              <a:rPr lang="nl-NL" sz="2800"/>
              <a:t>y = 2 x</a:t>
            </a:r>
            <a:r>
              <a:rPr lang="nl-NL" sz="2800" baseline="30000"/>
              <a:t>2</a:t>
            </a:r>
            <a:r>
              <a:rPr lang="nl-NL" sz="2800"/>
              <a:t> </a:t>
            </a:r>
            <a:r>
              <a:rPr lang="nl-NL" sz="2800">
                <a:sym typeface="Wingdings" panose="05000000000000000000" pitchFamily="2" charset="2"/>
              </a:rPr>
              <a:t> </a:t>
            </a:r>
            <a:r>
              <a:rPr lang="nl-NL" sz="2800"/>
              <a:t>y = 4 x</a:t>
            </a:r>
            <a:r>
              <a:rPr lang="nl-NL" sz="2800" baseline="30000"/>
              <a:t>2</a:t>
            </a:r>
            <a:r>
              <a:rPr lang="nl-NL" sz="2800"/>
              <a:t> </a:t>
            </a:r>
            <a:r>
              <a:rPr lang="nl-NL" sz="2800">
                <a:sym typeface="Wingdings" panose="05000000000000000000" pitchFamily="2" charset="2"/>
              </a:rPr>
              <a:t> </a:t>
            </a:r>
            <a:r>
              <a:rPr lang="nl-NL" sz="2800"/>
              <a:t>y = 6 x</a:t>
            </a:r>
            <a:r>
              <a:rPr lang="nl-NL" sz="2800" baseline="30000"/>
              <a:t>2</a:t>
            </a:r>
            <a:r>
              <a:rPr lang="nl-NL" sz="2800"/>
              <a:t> </a:t>
            </a:r>
            <a:r>
              <a:rPr lang="nl-NL" sz="2800">
                <a:sym typeface="Wingdings" panose="05000000000000000000" pitchFamily="2" charset="2"/>
              </a:rPr>
              <a:t> </a:t>
            </a:r>
            <a:r>
              <a:rPr lang="nl-NL" sz="2800"/>
              <a:t>y = 8 x</a:t>
            </a:r>
            <a:r>
              <a:rPr lang="nl-NL" sz="2800" baseline="30000"/>
              <a:t>2 </a:t>
            </a:r>
            <a:r>
              <a:rPr lang="nl-NL" sz="2800">
                <a:sym typeface="Wingdings" panose="05000000000000000000" pitchFamily="2" charset="2"/>
              </a:rPr>
              <a:t> 10 x^2 </a:t>
            </a:r>
            <a:endParaRPr lang="nl-NL" sz="2800" baseline="30000"/>
          </a:p>
          <a:p>
            <a:endParaRPr lang="nl-NL" baseline="30000"/>
          </a:p>
          <a:p>
            <a:endParaRPr lang="nl-NL" baseline="30000"/>
          </a:p>
          <a:p>
            <a:r>
              <a:rPr lang="nl-NL" sz="6000" baseline="30000"/>
              <a:t>	</a:t>
            </a:r>
          </a:p>
          <a:p>
            <a:r>
              <a:rPr lang="nl-NL" sz="6000" baseline="30000"/>
              <a:t>			</a:t>
            </a:r>
            <a:r>
              <a:rPr lang="nl-NL" sz="6000" baseline="30000" err="1"/>
              <a:t>Applause</a:t>
            </a:r>
            <a:r>
              <a:rPr lang="nl-NL" sz="6000" baseline="30000"/>
              <a:t> </a:t>
            </a:r>
            <a:r>
              <a:rPr lang="nl-NL" sz="6000" baseline="30000" err="1"/>
              <a:t>for</a:t>
            </a:r>
            <a:r>
              <a:rPr lang="nl-NL" sz="6000" baseline="30000"/>
              <a:t> </a:t>
            </a:r>
            <a:r>
              <a:rPr lang="nl-NL" sz="6000" baseline="30000" err="1"/>
              <a:t>yourself</a:t>
            </a:r>
            <a:r>
              <a:rPr lang="nl-NL" sz="6000" baseline="30000"/>
              <a:t> </a:t>
            </a:r>
          </a:p>
          <a:p>
            <a:r>
              <a:rPr lang="en-US" sz="4800" baseline="-25000"/>
              <a:t>  </a:t>
            </a:r>
            <a:endParaRPr lang="nl-NL" baseline="30000"/>
          </a:p>
          <a:p>
            <a:endParaRPr lang="nl-NL" baseline="30000"/>
          </a:p>
          <a:p>
            <a:endParaRPr lang="nl-NL" baseline="30000"/>
          </a:p>
          <a:p>
            <a:endParaRPr lang="nl-NL" baseline="30000"/>
          </a:p>
          <a:p>
            <a:endParaRPr lang="nl-NL" baseline="30000"/>
          </a:p>
          <a:p>
            <a:endParaRPr lang="nl-NL" baseline="30000"/>
          </a:p>
          <a:p>
            <a:endParaRPr lang="nl-NL" baseline="30000"/>
          </a:p>
          <a:p>
            <a:endParaRPr lang="nl-NL"/>
          </a:p>
          <a:p>
            <a:endParaRPr lang="en-GB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838" y="2751027"/>
            <a:ext cx="3522537" cy="2556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0"/>
            <a:ext cx="12192000" cy="444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5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12192000" cy="444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kstvak 2"/>
          <p:cNvSpPr txBox="1"/>
          <p:nvPr/>
        </p:nvSpPr>
        <p:spPr>
          <a:xfrm>
            <a:off x="1155032" y="1941095"/>
            <a:ext cx="9272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/>
              <a:t>Start Body </a:t>
            </a:r>
            <a:r>
              <a:rPr lang="nl-NL" sz="6000" err="1"/>
              <a:t>Graph</a:t>
            </a:r>
            <a:r>
              <a:rPr lang="nl-NL" sz="6000"/>
              <a:t> Dancing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83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684" y="0"/>
            <a:ext cx="12107916" cy="1552863"/>
          </a:xfrm>
        </p:spPr>
        <p:txBody>
          <a:bodyPr>
            <a:normAutofit/>
          </a:bodyPr>
          <a:lstStyle/>
          <a:p>
            <a:pPr algn="ctr"/>
            <a:r>
              <a:rPr lang="nl-NL" sz="2400" b="1" dirty="0"/>
              <a:t/>
            </a:r>
            <a:br>
              <a:rPr lang="nl-NL" sz="2400" b="1" dirty="0"/>
            </a:br>
            <a:r>
              <a:rPr lang="nl-NL" sz="2400" b="1" dirty="0" smtClean="0"/>
              <a:t>Meeting in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Netherlands </a:t>
            </a:r>
            <a:r>
              <a:rPr lang="nl-NL" sz="2400" b="1" dirty="0" smtClean="0"/>
              <a:t>(2022) and Sweden (2023)</a:t>
            </a:r>
            <a:r>
              <a:rPr lang="nl-NL" sz="2400" b="1" baseline="30000" dirty="0" smtClean="0"/>
              <a:t/>
            </a:r>
            <a:br>
              <a:rPr lang="nl-NL" sz="2400" b="1" baseline="30000" dirty="0" smtClean="0"/>
            </a:br>
            <a:r>
              <a:rPr lang="nl-NL" sz="2400" b="1" dirty="0" smtClean="0"/>
              <a:t> </a:t>
            </a:r>
            <a:r>
              <a:rPr lang="nl-NL" sz="2400" b="1" baseline="30000" dirty="0" smtClean="0"/>
              <a:t> </a:t>
            </a:r>
            <a:r>
              <a:rPr lang="nl-NL" dirty="0"/>
              <a:t/>
            </a:r>
            <a:br>
              <a:rPr lang="nl-NL" dirty="0"/>
            </a:br>
            <a:endParaRPr lang="en-GB" sz="2200" dirty="0"/>
          </a:p>
        </p:txBody>
      </p:sp>
      <p:pic>
        <p:nvPicPr>
          <p:cNvPr id="1026" name="Picture 2" descr="No alternative text description for this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34" y="1813182"/>
            <a:ext cx="4895999" cy="48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alternative text description for this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042" y="1903182"/>
            <a:ext cx="4716000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/>
          <p:cNvSpPr/>
          <p:nvPr/>
        </p:nvSpPr>
        <p:spPr>
          <a:xfrm>
            <a:off x="0" y="0"/>
            <a:ext cx="12192000" cy="444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72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14020" y="2064470"/>
            <a:ext cx="87952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/>
              <a:t>Enjoy</a:t>
            </a:r>
            <a:r>
              <a:rPr lang="nl-NL" sz="3200" dirty="0"/>
              <a:t> </a:t>
            </a:r>
            <a:r>
              <a:rPr lang="nl-NL" sz="3200" dirty="0" err="1"/>
              <a:t>the</a:t>
            </a:r>
            <a:r>
              <a:rPr lang="nl-NL" sz="3200" dirty="0"/>
              <a:t> Music</a:t>
            </a:r>
          </a:p>
          <a:p>
            <a:endParaRPr lang="nl-NL" sz="3200" dirty="0"/>
          </a:p>
          <a:p>
            <a:r>
              <a:rPr lang="nl-NL" sz="3200" dirty="0"/>
              <a:t>Get ready </a:t>
            </a:r>
            <a:r>
              <a:rPr lang="nl-NL" sz="3200" dirty="0" err="1"/>
              <a:t>for</a:t>
            </a:r>
            <a:r>
              <a:rPr lang="nl-NL" sz="3200" dirty="0"/>
              <a:t> Body </a:t>
            </a:r>
            <a:r>
              <a:rPr lang="nl-NL" sz="3200" dirty="0" err="1"/>
              <a:t>Graph</a:t>
            </a:r>
            <a:r>
              <a:rPr lang="nl-NL" sz="3200" dirty="0"/>
              <a:t> Dancing </a:t>
            </a:r>
            <a:r>
              <a:rPr lang="nl-NL" dirty="0"/>
              <a:t> </a:t>
            </a:r>
          </a:p>
          <a:p>
            <a:endParaRPr lang="en-GB" dirty="0"/>
          </a:p>
        </p:txBody>
      </p:sp>
      <p:pic>
        <p:nvPicPr>
          <p:cNvPr id="3" name="Shut up and dance with me">
            <a:hlinkClick r:id="" action="ppaction://media"/>
            <a:extLst>
              <a:ext uri="{FF2B5EF4-FFF2-40B4-BE49-F238E27FC236}">
                <a16:creationId xmlns:a16="http://schemas.microsoft.com/office/drawing/2014/main" id="{7EBF2FB0-61EF-A000-F96E-09617B344F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17183" y="1969721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2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1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14020" y="2064470"/>
            <a:ext cx="87952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/>
              <a:t>Enjoy</a:t>
            </a:r>
            <a:r>
              <a:rPr lang="nl-NL" sz="3200" dirty="0"/>
              <a:t> </a:t>
            </a:r>
            <a:r>
              <a:rPr lang="nl-NL" sz="3200" dirty="0" err="1"/>
              <a:t>the</a:t>
            </a:r>
            <a:r>
              <a:rPr lang="nl-NL" sz="3200" dirty="0"/>
              <a:t> Music</a:t>
            </a:r>
          </a:p>
          <a:p>
            <a:endParaRPr lang="nl-NL" sz="3200" dirty="0"/>
          </a:p>
          <a:p>
            <a:r>
              <a:rPr lang="nl-NL" sz="3200" dirty="0"/>
              <a:t>Get ready </a:t>
            </a:r>
            <a:r>
              <a:rPr lang="nl-NL" sz="3200" dirty="0" err="1"/>
              <a:t>for</a:t>
            </a:r>
            <a:r>
              <a:rPr lang="nl-NL" sz="3200" dirty="0"/>
              <a:t> Body </a:t>
            </a:r>
            <a:r>
              <a:rPr lang="nl-NL" sz="3200" dirty="0" err="1"/>
              <a:t>Graph</a:t>
            </a:r>
            <a:r>
              <a:rPr lang="nl-NL" sz="3200" dirty="0"/>
              <a:t> Dancing </a:t>
            </a:r>
            <a:r>
              <a:rPr lang="nl-NL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55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14020" y="2064470"/>
            <a:ext cx="87952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/>
              <a:t>Enjoy</a:t>
            </a:r>
            <a:r>
              <a:rPr lang="nl-NL" sz="3200" dirty="0"/>
              <a:t> </a:t>
            </a:r>
            <a:r>
              <a:rPr lang="nl-NL" sz="3200" dirty="0" err="1"/>
              <a:t>the</a:t>
            </a:r>
            <a:r>
              <a:rPr lang="nl-NL" sz="3200" dirty="0"/>
              <a:t> Music</a:t>
            </a:r>
          </a:p>
          <a:p>
            <a:endParaRPr lang="nl-NL" sz="3200" dirty="0"/>
          </a:p>
          <a:p>
            <a:r>
              <a:rPr lang="nl-NL" sz="3200" dirty="0"/>
              <a:t>Get ready </a:t>
            </a:r>
            <a:r>
              <a:rPr lang="nl-NL" sz="3200" dirty="0" err="1"/>
              <a:t>for</a:t>
            </a:r>
            <a:r>
              <a:rPr lang="nl-NL" sz="3200" dirty="0"/>
              <a:t> Body </a:t>
            </a:r>
            <a:r>
              <a:rPr lang="nl-NL" sz="3200" dirty="0" err="1"/>
              <a:t>Graph</a:t>
            </a:r>
            <a:r>
              <a:rPr lang="nl-NL" sz="3200" dirty="0"/>
              <a:t> Dancing </a:t>
            </a:r>
            <a:r>
              <a:rPr lang="nl-NL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72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14020" y="2064470"/>
            <a:ext cx="87952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/>
              <a:t>Enjoy</a:t>
            </a:r>
            <a:r>
              <a:rPr lang="nl-NL" sz="3200" dirty="0"/>
              <a:t> </a:t>
            </a:r>
            <a:r>
              <a:rPr lang="nl-NL" sz="3200" dirty="0" err="1"/>
              <a:t>the</a:t>
            </a:r>
            <a:r>
              <a:rPr lang="nl-NL" sz="3200" dirty="0"/>
              <a:t> Music</a:t>
            </a:r>
          </a:p>
          <a:p>
            <a:endParaRPr lang="nl-NL" sz="3200" dirty="0"/>
          </a:p>
          <a:p>
            <a:r>
              <a:rPr lang="nl-NL" sz="3200" dirty="0"/>
              <a:t>Get ready </a:t>
            </a:r>
            <a:r>
              <a:rPr lang="nl-NL" sz="3200" dirty="0" err="1"/>
              <a:t>for</a:t>
            </a:r>
            <a:r>
              <a:rPr lang="nl-NL" sz="3200" dirty="0"/>
              <a:t> Body </a:t>
            </a:r>
            <a:r>
              <a:rPr lang="nl-NL" sz="3200" dirty="0" err="1"/>
              <a:t>Graph</a:t>
            </a:r>
            <a:r>
              <a:rPr lang="nl-NL" sz="3200" dirty="0"/>
              <a:t> Dancing </a:t>
            </a:r>
            <a:r>
              <a:rPr lang="nl-NL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47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14020" y="2064470"/>
            <a:ext cx="87952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/>
              <a:t>Enjoy</a:t>
            </a:r>
            <a:r>
              <a:rPr lang="nl-NL" sz="3200" dirty="0"/>
              <a:t> </a:t>
            </a:r>
            <a:r>
              <a:rPr lang="nl-NL" sz="3200" dirty="0" err="1"/>
              <a:t>the</a:t>
            </a:r>
            <a:r>
              <a:rPr lang="nl-NL" sz="3200" dirty="0"/>
              <a:t> Music</a:t>
            </a:r>
          </a:p>
          <a:p>
            <a:endParaRPr lang="nl-NL" sz="3200" dirty="0"/>
          </a:p>
          <a:p>
            <a:r>
              <a:rPr lang="nl-NL" sz="3200" dirty="0"/>
              <a:t>Get ready </a:t>
            </a:r>
            <a:r>
              <a:rPr lang="nl-NL" sz="3200" dirty="0" err="1"/>
              <a:t>for</a:t>
            </a:r>
            <a:r>
              <a:rPr lang="nl-NL" sz="3200" dirty="0"/>
              <a:t> Body </a:t>
            </a:r>
            <a:r>
              <a:rPr lang="nl-NL" sz="3200" dirty="0" err="1"/>
              <a:t>Graph</a:t>
            </a:r>
            <a:r>
              <a:rPr lang="nl-NL" sz="3200" dirty="0"/>
              <a:t> Dancing </a:t>
            </a:r>
            <a:r>
              <a:rPr lang="nl-NL" dirty="0"/>
              <a:t> </a:t>
            </a:r>
          </a:p>
          <a:p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278" y="1078632"/>
            <a:ext cx="20002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9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14020" y="2064470"/>
            <a:ext cx="87952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/>
              <a:t>Enjoy</a:t>
            </a:r>
            <a:r>
              <a:rPr lang="nl-NL" sz="3200" dirty="0"/>
              <a:t> </a:t>
            </a:r>
            <a:r>
              <a:rPr lang="nl-NL" sz="3200" dirty="0" err="1"/>
              <a:t>the</a:t>
            </a:r>
            <a:r>
              <a:rPr lang="nl-NL" sz="3200" dirty="0"/>
              <a:t> Music</a:t>
            </a:r>
          </a:p>
          <a:p>
            <a:endParaRPr lang="nl-NL" sz="3200" dirty="0"/>
          </a:p>
          <a:p>
            <a:r>
              <a:rPr lang="nl-NL" sz="3200" dirty="0"/>
              <a:t>Get ready </a:t>
            </a:r>
            <a:r>
              <a:rPr lang="nl-NL" sz="3200" dirty="0" err="1"/>
              <a:t>for</a:t>
            </a:r>
            <a:r>
              <a:rPr lang="nl-NL" sz="3200" dirty="0"/>
              <a:t> Body </a:t>
            </a:r>
            <a:r>
              <a:rPr lang="nl-NL" sz="3200" dirty="0" err="1"/>
              <a:t>Graph</a:t>
            </a:r>
            <a:r>
              <a:rPr lang="nl-NL" sz="3200" dirty="0"/>
              <a:t> Dancing </a:t>
            </a:r>
            <a:r>
              <a:rPr lang="nl-NL" dirty="0"/>
              <a:t> </a:t>
            </a:r>
          </a:p>
          <a:p>
            <a:endParaRPr lang="en-GB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278" y="1078632"/>
            <a:ext cx="20002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9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14020" y="2064470"/>
            <a:ext cx="87952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/>
              <a:t>Enjoy</a:t>
            </a:r>
            <a:r>
              <a:rPr lang="nl-NL" sz="3200" dirty="0"/>
              <a:t> </a:t>
            </a:r>
            <a:r>
              <a:rPr lang="nl-NL" sz="3200" dirty="0" err="1"/>
              <a:t>the</a:t>
            </a:r>
            <a:r>
              <a:rPr lang="nl-NL" sz="3200" dirty="0"/>
              <a:t> Music</a:t>
            </a:r>
          </a:p>
          <a:p>
            <a:endParaRPr lang="nl-NL" sz="3200" dirty="0"/>
          </a:p>
          <a:p>
            <a:r>
              <a:rPr lang="nl-NL" sz="3200" dirty="0"/>
              <a:t>Get ready </a:t>
            </a:r>
            <a:r>
              <a:rPr lang="nl-NL" sz="3200" dirty="0" err="1"/>
              <a:t>for</a:t>
            </a:r>
            <a:r>
              <a:rPr lang="nl-NL" sz="3200" dirty="0"/>
              <a:t> Body </a:t>
            </a:r>
            <a:r>
              <a:rPr lang="nl-NL" sz="3200" dirty="0" err="1"/>
              <a:t>Graph</a:t>
            </a:r>
            <a:r>
              <a:rPr lang="nl-NL" sz="3200" dirty="0"/>
              <a:t> Dancing </a:t>
            </a:r>
            <a:r>
              <a:rPr lang="nl-NL" dirty="0"/>
              <a:t> </a:t>
            </a:r>
          </a:p>
          <a:p>
            <a:endParaRPr lang="en-GB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278" y="1078632"/>
            <a:ext cx="20002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9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14020" y="2064470"/>
            <a:ext cx="87952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/>
              <a:t>Enjoy</a:t>
            </a:r>
            <a:r>
              <a:rPr lang="nl-NL" sz="3200" dirty="0"/>
              <a:t> </a:t>
            </a:r>
            <a:r>
              <a:rPr lang="nl-NL" sz="3200" dirty="0" err="1"/>
              <a:t>the</a:t>
            </a:r>
            <a:r>
              <a:rPr lang="nl-NL" sz="3200" dirty="0"/>
              <a:t> Music</a:t>
            </a:r>
          </a:p>
          <a:p>
            <a:endParaRPr lang="nl-NL" sz="3200" dirty="0"/>
          </a:p>
          <a:p>
            <a:r>
              <a:rPr lang="nl-NL" sz="3200" dirty="0"/>
              <a:t>Get ready </a:t>
            </a:r>
            <a:r>
              <a:rPr lang="nl-NL" sz="3200" dirty="0" err="1"/>
              <a:t>for</a:t>
            </a:r>
            <a:r>
              <a:rPr lang="nl-NL" sz="3200" dirty="0"/>
              <a:t> Body </a:t>
            </a:r>
            <a:r>
              <a:rPr lang="nl-NL" sz="3200" dirty="0" err="1"/>
              <a:t>Graph</a:t>
            </a:r>
            <a:r>
              <a:rPr lang="nl-NL" sz="3200" dirty="0"/>
              <a:t> Dancing </a:t>
            </a:r>
            <a:r>
              <a:rPr lang="nl-NL" dirty="0"/>
              <a:t> </a:t>
            </a:r>
          </a:p>
          <a:p>
            <a:endParaRPr lang="en-GB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278" y="1078632"/>
            <a:ext cx="20002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4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47782" y="2745570"/>
            <a:ext cx="28200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0" b="1" dirty="0"/>
              <a:t>y = x</a:t>
            </a:r>
            <a:r>
              <a:rPr lang="nl-NL" sz="8000" b="1" baseline="30000" dirty="0"/>
              <a:t>2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29931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20000" y="2745570"/>
            <a:ext cx="28200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0" b="1" dirty="0"/>
              <a:t>y = x</a:t>
            </a:r>
            <a:r>
              <a:rPr lang="nl-NL" sz="8000" b="1" baseline="30000" dirty="0"/>
              <a:t>2</a:t>
            </a:r>
            <a:endParaRPr lang="en-GB" sz="80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7140003" y="534390"/>
            <a:ext cx="4900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Standard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462" y="197648"/>
            <a:ext cx="2931205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8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4500"/>
            <a:ext cx="12192000" cy="1246188"/>
          </a:xfrm>
        </p:spPr>
        <p:txBody>
          <a:bodyPr/>
          <a:lstStyle/>
          <a:p>
            <a:pPr algn="ctr"/>
            <a:r>
              <a:rPr lang="en-US" sz="2800" b="1"/>
              <a:t>Experience verbal description</a:t>
            </a:r>
            <a:r>
              <a:rPr lang="nl-NL"/>
              <a:t>  </a:t>
            </a:r>
            <a:endParaRPr lang="en-GB"/>
          </a:p>
        </p:txBody>
      </p:sp>
      <p:sp>
        <p:nvSpPr>
          <p:cNvPr id="4" name="Rechthoek 3"/>
          <p:cNvSpPr/>
          <p:nvPr/>
        </p:nvSpPr>
        <p:spPr>
          <a:xfrm>
            <a:off x="0" y="0"/>
            <a:ext cx="12192000" cy="444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kstvak 7"/>
          <p:cNvSpPr txBox="1"/>
          <p:nvPr/>
        </p:nvSpPr>
        <p:spPr>
          <a:xfrm>
            <a:off x="5273930" y="6088992"/>
            <a:ext cx="56575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 </a:t>
            </a:r>
            <a:r>
              <a:rPr lang="en-GB" sz="3200"/>
              <a:t>Instructor</a:t>
            </a:r>
            <a:endParaRPr lang="en-GB" sz="2400"/>
          </a:p>
          <a:p>
            <a:endParaRPr lang="en-GB"/>
          </a:p>
        </p:txBody>
      </p:sp>
      <p:sp>
        <p:nvSpPr>
          <p:cNvPr id="13" name="Wolkvormig bijschrift 12"/>
          <p:cNvSpPr/>
          <p:nvPr/>
        </p:nvSpPr>
        <p:spPr>
          <a:xfrm>
            <a:off x="4452295" y="2135188"/>
            <a:ext cx="3447105" cy="2903208"/>
          </a:xfrm>
          <a:prstGeom prst="cloudCallout">
            <a:avLst>
              <a:gd name="adj1" fmla="val 25"/>
              <a:gd name="adj2" fmla="val 75107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7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20000" y="2745570"/>
            <a:ext cx="33858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0" b="1" dirty="0">
                <a:solidFill>
                  <a:srgbClr val="FF0000"/>
                </a:solidFill>
              </a:rPr>
              <a:t>y = 2x</a:t>
            </a:r>
            <a:r>
              <a:rPr lang="nl-NL" sz="8000" b="1" baseline="30000" dirty="0">
                <a:solidFill>
                  <a:srgbClr val="FF0000"/>
                </a:solidFill>
              </a:rPr>
              <a:t>2</a:t>
            </a:r>
            <a:endParaRPr lang="en-GB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9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20000" y="2745570"/>
            <a:ext cx="34005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0" b="1" dirty="0">
                <a:solidFill>
                  <a:srgbClr val="FF0000"/>
                </a:solidFill>
              </a:rPr>
              <a:t>y = 2x</a:t>
            </a:r>
            <a:r>
              <a:rPr lang="nl-NL" sz="8000" b="1" baseline="30000" dirty="0">
                <a:solidFill>
                  <a:srgbClr val="FF0000"/>
                </a:solidFill>
              </a:rPr>
              <a:t>2</a:t>
            </a:r>
            <a:endParaRPr lang="en-GB" sz="8000" b="1" dirty="0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200000" y="391886"/>
            <a:ext cx="4900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Smaller</a:t>
            </a:r>
          </a:p>
          <a:p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611" y="249941"/>
            <a:ext cx="290527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4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20000" y="2745570"/>
            <a:ext cx="45143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0" b="1" dirty="0">
                <a:solidFill>
                  <a:srgbClr val="FF0000"/>
                </a:solidFill>
              </a:rPr>
              <a:t>y = 0.5 x</a:t>
            </a:r>
            <a:r>
              <a:rPr lang="nl-NL" sz="8000" b="1" baseline="30000" dirty="0">
                <a:solidFill>
                  <a:srgbClr val="FF0000"/>
                </a:solidFill>
              </a:rPr>
              <a:t>2</a:t>
            </a:r>
            <a:endParaRPr lang="en-GB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6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20000" y="2745570"/>
            <a:ext cx="45143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0" b="1" dirty="0">
                <a:solidFill>
                  <a:srgbClr val="FF0000"/>
                </a:solidFill>
              </a:rPr>
              <a:t>y = 0.5 x</a:t>
            </a:r>
            <a:r>
              <a:rPr lang="nl-NL" sz="8000" b="1" baseline="30000" dirty="0">
                <a:solidFill>
                  <a:srgbClr val="FF0000"/>
                </a:solidFill>
              </a:rPr>
              <a:t>2</a:t>
            </a:r>
            <a:endParaRPr lang="en-GB" sz="8000" b="1" dirty="0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188734" y="486649"/>
            <a:ext cx="490055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Wider</a:t>
            </a:r>
          </a:p>
          <a:p>
            <a:endParaRPr lang="en-US" sz="2800">
              <a:solidFill>
                <a:srgbClr val="FF0000"/>
              </a:solidFill>
            </a:endParaRPr>
          </a:p>
          <a:p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nl-NL" sz="3600">
                <a:solidFill>
                  <a:srgbClr val="FF0000"/>
                </a:solidFill>
              </a:rPr>
              <a:t> </a:t>
            </a:r>
            <a:r>
              <a:rPr lang="nl-NL" sz="2800"/>
              <a:t> </a:t>
            </a:r>
            <a:endParaRPr lang="en-GB" sz="2800"/>
          </a:p>
        </p:txBody>
      </p:sp>
      <p:pic>
        <p:nvPicPr>
          <p:cNvPr id="6" name="Afbeelding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92000" y="369361"/>
            <a:ext cx="1728000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3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20000" y="2745570"/>
            <a:ext cx="31614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0" b="1" dirty="0">
                <a:solidFill>
                  <a:srgbClr val="FF0000"/>
                </a:solidFill>
              </a:rPr>
              <a:t>y = -x</a:t>
            </a:r>
            <a:r>
              <a:rPr lang="nl-NL" sz="8000" b="1" baseline="30000" dirty="0">
                <a:solidFill>
                  <a:srgbClr val="FF0000"/>
                </a:solidFill>
              </a:rPr>
              <a:t>2</a:t>
            </a:r>
            <a:endParaRPr lang="en-GB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20000" y="2745570"/>
            <a:ext cx="31614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0" b="1" dirty="0">
                <a:solidFill>
                  <a:srgbClr val="FF0000"/>
                </a:solidFill>
              </a:rPr>
              <a:t>y = -x</a:t>
            </a:r>
            <a:r>
              <a:rPr lang="nl-NL" sz="8000" b="1" baseline="30000" dirty="0">
                <a:solidFill>
                  <a:srgbClr val="FF0000"/>
                </a:solidFill>
              </a:rPr>
              <a:t>2</a:t>
            </a:r>
            <a:endParaRPr lang="en-GB" sz="8000" b="1" dirty="0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176250" y="379772"/>
            <a:ext cx="4900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313113" algn="l"/>
              </a:tabLst>
            </a:pPr>
            <a:r>
              <a:rPr lang="en-US" sz="2800">
                <a:solidFill>
                  <a:srgbClr val="FF0000"/>
                </a:solidFill>
              </a:rPr>
              <a:t>Valley, standard</a:t>
            </a:r>
          </a:p>
          <a:p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724" y="379772"/>
            <a:ext cx="1738630" cy="17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0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20000" y="2745570"/>
            <a:ext cx="53447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0" b="1" dirty="0">
                <a:solidFill>
                  <a:srgbClr val="FF0000"/>
                </a:solidFill>
              </a:rPr>
              <a:t>y = (x + 1)</a:t>
            </a:r>
            <a:r>
              <a:rPr lang="nl-NL" sz="8000" b="1" baseline="30000" dirty="0">
                <a:solidFill>
                  <a:srgbClr val="FF0000"/>
                </a:solidFill>
              </a:rPr>
              <a:t>2</a:t>
            </a:r>
            <a:endParaRPr lang="en-GB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1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20000" y="2745570"/>
            <a:ext cx="53447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0" b="1" dirty="0">
                <a:solidFill>
                  <a:srgbClr val="FF0000"/>
                </a:solidFill>
              </a:rPr>
              <a:t>y = (x + 1)</a:t>
            </a:r>
            <a:r>
              <a:rPr lang="nl-NL" sz="8000" b="1" baseline="30000" dirty="0">
                <a:solidFill>
                  <a:srgbClr val="FF0000"/>
                </a:solidFill>
              </a:rPr>
              <a:t>2</a:t>
            </a:r>
            <a:endParaRPr lang="en-GB" sz="8000" b="1" dirty="0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214457" y="273132"/>
            <a:ext cx="49005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Standard</a:t>
            </a:r>
          </a:p>
          <a:p>
            <a:r>
              <a:rPr lang="en-US" sz="2800">
                <a:solidFill>
                  <a:srgbClr val="FF0000"/>
                </a:solidFill>
              </a:rPr>
              <a:t>              </a:t>
            </a:r>
          </a:p>
          <a:p>
            <a:r>
              <a:rPr lang="en-US" sz="2800">
                <a:solidFill>
                  <a:srgbClr val="FF0000"/>
                </a:solidFill>
              </a:rPr>
              <a:t>            Left</a:t>
            </a:r>
          </a:p>
          <a:p>
            <a:endParaRPr lang="en-GB" sz="280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798" y="367896"/>
            <a:ext cx="2308816" cy="2268000"/>
          </a:xfrm>
          <a:prstGeom prst="rect">
            <a:avLst/>
          </a:prstGeom>
        </p:spPr>
      </p:pic>
      <p:sp>
        <p:nvSpPr>
          <p:cNvPr id="5" name="Pijl-links 4"/>
          <p:cNvSpPr/>
          <p:nvPr/>
        </p:nvSpPr>
        <p:spPr>
          <a:xfrm>
            <a:off x="7378262" y="1209076"/>
            <a:ext cx="788276" cy="45194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09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20000" y="2745569"/>
            <a:ext cx="54649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0" b="1" dirty="0">
                <a:solidFill>
                  <a:srgbClr val="FF0000"/>
                </a:solidFill>
              </a:rPr>
              <a:t>y = (x – 2)</a:t>
            </a:r>
            <a:r>
              <a:rPr lang="nl-NL" sz="8000" b="1" baseline="30000" dirty="0">
                <a:solidFill>
                  <a:srgbClr val="FF0000"/>
                </a:solidFill>
              </a:rPr>
              <a:t>2</a:t>
            </a:r>
            <a:endParaRPr lang="en-GB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1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20000" y="2745569"/>
            <a:ext cx="57499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0" b="1" dirty="0">
                <a:solidFill>
                  <a:srgbClr val="FF0000"/>
                </a:solidFill>
              </a:rPr>
              <a:t>y = (x – 2)</a:t>
            </a:r>
            <a:r>
              <a:rPr lang="nl-NL" sz="8000" b="1" baseline="30000" dirty="0">
                <a:solidFill>
                  <a:srgbClr val="FF0000"/>
                </a:solidFill>
              </a:rPr>
              <a:t>2</a:t>
            </a:r>
            <a:endParaRPr lang="en-GB" sz="8000" b="1" dirty="0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194987" y="225631"/>
            <a:ext cx="49005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Standard</a:t>
            </a:r>
            <a:r>
              <a:rPr lang="en-US" sz="2800"/>
              <a:t> </a:t>
            </a:r>
          </a:p>
          <a:p>
            <a:r>
              <a:rPr lang="en-US" sz="2800">
                <a:solidFill>
                  <a:srgbClr val="FF0000"/>
                </a:solidFill>
              </a:rPr>
              <a:t>Right  </a:t>
            </a:r>
          </a:p>
          <a:p>
            <a:r>
              <a:rPr lang="nl-NL" sz="2800"/>
              <a:t>  </a:t>
            </a:r>
            <a:endParaRPr lang="en-GB" sz="280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838" y="344146"/>
            <a:ext cx="2413652" cy="2268000"/>
          </a:xfrm>
          <a:prstGeom prst="rect">
            <a:avLst/>
          </a:prstGeom>
        </p:spPr>
      </p:pic>
      <p:sp>
        <p:nvSpPr>
          <p:cNvPr id="5" name="Pijl-links 4"/>
          <p:cNvSpPr/>
          <p:nvPr/>
        </p:nvSpPr>
        <p:spPr>
          <a:xfrm rot="10800000">
            <a:off x="8303173" y="692155"/>
            <a:ext cx="788276" cy="45194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37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1160" y="3240000"/>
            <a:ext cx="10656000" cy="392906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nl-NL" sz="2400" dirty="0"/>
              <a:t>3 types of </a:t>
            </a:r>
            <a:r>
              <a:rPr lang="nl-NL" sz="2400" dirty="0" err="1"/>
              <a:t>descriptions</a:t>
            </a:r>
            <a:r>
              <a:rPr lang="nl-NL" sz="2400" dirty="0"/>
              <a:t>: </a:t>
            </a:r>
            <a:endParaRPr lang="en-GB" sz="2400" dirty="0"/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Very detailed descriptions that often include unnecessary </a:t>
            </a:r>
            <a:r>
              <a:rPr lang="en-GB" sz="2400" dirty="0" smtClean="0"/>
              <a:t>information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en-GB" sz="2400" dirty="0"/>
              <a:t>The drawing consists of 6 ovals.3 large ovals in blue and 3 small ovals in light brown. The 6 ovals are placed in a beige square. The 3 large ovals are in a circle with the points towards the </a:t>
            </a:r>
            <a:r>
              <a:rPr lang="en-GB" sz="2400" dirty="0" err="1"/>
              <a:t>center</a:t>
            </a:r>
            <a:r>
              <a:rPr lang="en-GB" sz="2400" dirty="0"/>
              <a:t>. The 3 small ovals are placed in between. The whole thing resembles an abstract flower.</a:t>
            </a:r>
          </a:p>
          <a:p>
            <a:pPr marL="457200" indent="-457200">
              <a:buFont typeface="+mj-lt"/>
              <a:buAutoNum type="alphaLcParenR"/>
            </a:pPr>
            <a:endParaRPr lang="en-GB" sz="2400" dirty="0"/>
          </a:p>
          <a:p>
            <a:pPr marL="457200" indent="-457200">
              <a:buFont typeface="+mj-lt"/>
              <a:buAutoNum type="alphaLcParenR"/>
            </a:pPr>
            <a:r>
              <a:rPr lang="en-US" sz="2400" dirty="0">
                <a:solidFill>
                  <a:schemeClr val="bg1"/>
                </a:solidFill>
              </a:rPr>
              <a:t>A description that omits redundant information </a:t>
            </a: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sz="2400" dirty="0">
                <a:solidFill>
                  <a:schemeClr val="bg1"/>
                </a:solidFill>
              </a:rPr>
              <a:t>A description that omits redundant information and uses mathematical language. Sometimes some extra information is even added.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3  identical small and 3 identical large elliptical figures are placed in a circle in such a way that the figure is rotationally symmetrical with a rotation angle of 120  degrees. The rotation point is the center of the circle.</a:t>
            </a:r>
            <a:endParaRPr lang="en-US" sz="20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2" name="Afbeelding 1" descr="Afbeelding met tekenfilm, tekening, clipart&#10;&#10;Automatisch gegenereerde beschrijving">
            <a:extLst>
              <a:ext uri="{FF2B5EF4-FFF2-40B4-BE49-F238E27FC236}">
                <a16:creationId xmlns:a16="http://schemas.microsoft.com/office/drawing/2014/main" id="{FD3ABF48-235F-6E2B-DED6-E5DCD2182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671" y="568626"/>
            <a:ext cx="2492817" cy="2520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0"/>
            <a:ext cx="12192000" cy="444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8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20000" y="2745569"/>
            <a:ext cx="69734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0" b="1" dirty="0">
                <a:solidFill>
                  <a:srgbClr val="FF0000"/>
                </a:solidFill>
              </a:rPr>
              <a:t>y = (0.5x – 2)</a:t>
            </a:r>
            <a:r>
              <a:rPr lang="nl-NL" sz="8000" b="1" baseline="30000" dirty="0">
                <a:solidFill>
                  <a:srgbClr val="FF0000"/>
                </a:solidFill>
              </a:rPr>
              <a:t>2</a:t>
            </a:r>
            <a:endParaRPr lang="en-GB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20000" y="2745569"/>
            <a:ext cx="6640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0" b="1" dirty="0">
                <a:solidFill>
                  <a:srgbClr val="FF0000"/>
                </a:solidFill>
              </a:rPr>
              <a:t>y = (0.5x – 2)</a:t>
            </a:r>
            <a:r>
              <a:rPr lang="nl-NL" sz="8000" b="1" baseline="30000" dirty="0">
                <a:solidFill>
                  <a:srgbClr val="FF0000"/>
                </a:solidFill>
              </a:rPr>
              <a:t>2</a:t>
            </a:r>
            <a:endParaRPr lang="en-GB" sz="8000" b="1" dirty="0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291449" y="261257"/>
            <a:ext cx="490055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Wider</a:t>
            </a:r>
          </a:p>
          <a:p>
            <a:r>
              <a:rPr lang="en-US" sz="2800">
                <a:solidFill>
                  <a:srgbClr val="FF0000"/>
                </a:solidFill>
              </a:rPr>
              <a:t>Right </a:t>
            </a:r>
          </a:p>
          <a:p>
            <a:r>
              <a:rPr lang="en-US" sz="3600"/>
              <a:t> 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99" y="261257"/>
            <a:ext cx="3374591" cy="2340000"/>
          </a:xfrm>
          <a:prstGeom prst="rect">
            <a:avLst/>
          </a:prstGeom>
        </p:spPr>
      </p:pic>
      <p:sp>
        <p:nvSpPr>
          <p:cNvPr id="6" name="Pijl-links 5"/>
          <p:cNvSpPr/>
          <p:nvPr/>
        </p:nvSpPr>
        <p:spPr>
          <a:xfrm rot="10800000">
            <a:off x="8303173" y="692155"/>
            <a:ext cx="788276" cy="45194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701159" y="1975945"/>
            <a:ext cx="59383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800" dirty="0" err="1">
                <a:solidFill>
                  <a:schemeClr val="accent1"/>
                </a:solidFill>
              </a:rPr>
              <a:t>Finally</a:t>
            </a:r>
            <a:r>
              <a:rPr lang="nl-NL" sz="13800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32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0" y="213633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0" dirty="0">
                <a:solidFill>
                  <a:schemeClr val="accent4">
                    <a:lumMod val="50000"/>
                  </a:schemeClr>
                </a:solidFill>
              </a:rPr>
              <a:t>y = 0.2 x</a:t>
            </a:r>
            <a:r>
              <a:rPr lang="nl-NL" sz="8000" baseline="30000" dirty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3879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0" y="213633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0" dirty="0">
                <a:solidFill>
                  <a:schemeClr val="accent4">
                    <a:lumMod val="50000"/>
                  </a:schemeClr>
                </a:solidFill>
              </a:rPr>
              <a:t>y = 0.4 x</a:t>
            </a:r>
            <a:r>
              <a:rPr lang="nl-NL" sz="8000" baseline="30000" dirty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8305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0" y="213633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0" dirty="0">
                <a:solidFill>
                  <a:schemeClr val="accent4">
                    <a:lumMod val="50000"/>
                  </a:schemeClr>
                </a:solidFill>
              </a:rPr>
              <a:t>y = 0.6 x</a:t>
            </a:r>
            <a:r>
              <a:rPr lang="nl-NL" sz="8000" baseline="30000" dirty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451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0" y="213633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0" dirty="0">
                <a:solidFill>
                  <a:schemeClr val="accent4">
                    <a:lumMod val="50000"/>
                  </a:schemeClr>
                </a:solidFill>
              </a:rPr>
              <a:t>y = 0.8 x</a:t>
            </a:r>
            <a:r>
              <a:rPr lang="nl-NL" sz="8000" baseline="30000" dirty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6037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0" y="213633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0"/>
              <a:t>y = x</a:t>
            </a:r>
            <a:r>
              <a:rPr lang="nl-NL" sz="8000" baseline="30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372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0" y="213633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0" dirty="0">
                <a:solidFill>
                  <a:schemeClr val="accent4">
                    <a:lumMod val="50000"/>
                  </a:schemeClr>
                </a:solidFill>
              </a:rPr>
              <a:t>y = 2x</a:t>
            </a:r>
            <a:r>
              <a:rPr lang="nl-NL" sz="8000" baseline="30000" dirty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7365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0" y="213633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0" dirty="0">
                <a:solidFill>
                  <a:schemeClr val="accent4">
                    <a:lumMod val="50000"/>
                  </a:schemeClr>
                </a:solidFill>
              </a:rPr>
              <a:t>y = 4x</a:t>
            </a:r>
            <a:r>
              <a:rPr lang="nl-NL" sz="8000" baseline="30000" dirty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2792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1160" y="3240000"/>
            <a:ext cx="10656000" cy="39290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3 types of descriptions: 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>
                <a:solidFill>
                  <a:schemeClr val="bg1"/>
                </a:solidFill>
              </a:rPr>
              <a:t>Very detailed descriptions that often include unnecessary information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/>
              <a:t>A description that omits redundant information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>
                <a:solidFill>
                  <a:schemeClr val="bg1"/>
                </a:solidFill>
              </a:rPr>
              <a:t>A </a:t>
            </a:r>
            <a:r>
              <a:rPr lang="en-US" sz="2400" dirty="0">
                <a:solidFill>
                  <a:schemeClr val="bg1"/>
                </a:solidFill>
              </a:rPr>
              <a:t>description that omits redundant information and uses mathematical language. Sometimes some extra information is even added.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3  identical small and 3 identical large elliptical figures are placed in a circle in such a way that the figure is rotationally symmetrical with a rotation angle of 120  degrees. The rotation point is the center of the circle.</a:t>
            </a:r>
            <a:endParaRPr lang="en-US" sz="20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2" name="Afbeelding 1" descr="Afbeelding met tekening, schets, Lijnillustraties&#10;&#10;Automatisch gegenereerde beschrijving">
            <a:extLst>
              <a:ext uri="{FF2B5EF4-FFF2-40B4-BE49-F238E27FC236}">
                <a16:creationId xmlns:a16="http://schemas.microsoft.com/office/drawing/2014/main" id="{3A562D53-0269-4DA0-2C2B-40973419C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665" y="454165"/>
            <a:ext cx="2386796" cy="2520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0"/>
            <a:ext cx="12192000" cy="444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654" y="454165"/>
            <a:ext cx="2480899" cy="2520000"/>
          </a:xfrm>
          <a:prstGeom prst="rect">
            <a:avLst/>
          </a:prstGeom>
        </p:spPr>
      </p:pic>
      <p:pic>
        <p:nvPicPr>
          <p:cNvPr id="7" name="Afbeelding 6" descr="Afbeelding met tekenfilm, tekening, clipart&#10;&#10;Automatisch gegenereerde beschrijving">
            <a:extLst>
              <a:ext uri="{FF2B5EF4-FFF2-40B4-BE49-F238E27FC236}">
                <a16:creationId xmlns:a16="http://schemas.microsoft.com/office/drawing/2014/main" id="{FD3ABF48-235F-6E2B-DED6-E5DCD2182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" y="444500"/>
            <a:ext cx="961511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0" y="213633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0" dirty="0">
                <a:solidFill>
                  <a:schemeClr val="accent4">
                    <a:lumMod val="50000"/>
                  </a:schemeClr>
                </a:solidFill>
              </a:rPr>
              <a:t>y = 6x</a:t>
            </a:r>
            <a:r>
              <a:rPr lang="nl-NL" sz="8000" baseline="30000" dirty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759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0" y="213633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0" dirty="0">
                <a:solidFill>
                  <a:schemeClr val="accent4">
                    <a:lumMod val="50000"/>
                  </a:schemeClr>
                </a:solidFill>
              </a:rPr>
              <a:t>y = 8x</a:t>
            </a:r>
            <a:r>
              <a:rPr lang="nl-NL" sz="8000" baseline="30000" dirty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4825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0" y="213633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0" dirty="0">
                <a:solidFill>
                  <a:schemeClr val="accent4">
                    <a:lumMod val="50000"/>
                  </a:schemeClr>
                </a:solidFill>
              </a:rPr>
              <a:t>y = 10x</a:t>
            </a:r>
            <a:r>
              <a:rPr lang="nl-NL" sz="8000" baseline="30000" dirty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3286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90365" y="2743963"/>
            <a:ext cx="6358738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aseline="-25000" dirty="0"/>
              <a:t>Applause</a:t>
            </a:r>
            <a:endParaRPr lang="en-US" baseline="-25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852" y="896827"/>
            <a:ext cx="2282212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6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90365" y="2743963"/>
            <a:ext cx="6358738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aseline="-25000" dirty="0"/>
              <a:t>Applause</a:t>
            </a:r>
            <a:endParaRPr lang="en-US" baseline="-25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852" y="896827"/>
            <a:ext cx="2282212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5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90364" y="2743963"/>
            <a:ext cx="7383935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aseline="-25000" dirty="0" smtClean="0"/>
              <a:t>Prepare for the last part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13424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90364" y="2743963"/>
            <a:ext cx="7129935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aseline="-25000" dirty="0"/>
              <a:t>Prepare for the last </a:t>
            </a:r>
            <a:r>
              <a:rPr lang="en-US" sz="8000" baseline="-25000" dirty="0" smtClean="0"/>
              <a:t>part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1968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90364" y="2743963"/>
            <a:ext cx="6875935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aseline="-25000" dirty="0"/>
              <a:t>Prepare for the last </a:t>
            </a:r>
            <a:r>
              <a:rPr lang="en-US" sz="8000" baseline="-25000" dirty="0" smtClean="0"/>
              <a:t>part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85439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90364" y="2743963"/>
            <a:ext cx="6863235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aseline="-25000" dirty="0"/>
              <a:t>Prepare for the last </a:t>
            </a:r>
            <a:r>
              <a:rPr lang="en-US" sz="8000" baseline="-25000" dirty="0" smtClean="0"/>
              <a:t>part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91261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0" y="213633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0" dirty="0">
                <a:solidFill>
                  <a:schemeClr val="accent4">
                    <a:lumMod val="50000"/>
                  </a:schemeClr>
                </a:solidFill>
              </a:rPr>
              <a:t>y = 0.2 x</a:t>
            </a:r>
            <a:r>
              <a:rPr lang="nl-NL" sz="8000" baseline="30000" dirty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1652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1160" y="3240000"/>
            <a:ext cx="10656000" cy="39290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/>
              <a:t>3 types of descriptions: 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>
                <a:solidFill>
                  <a:schemeClr val="bg1"/>
                </a:solidFill>
              </a:rPr>
              <a:t>Very detailed descriptions that often include unnecessary information</a:t>
            </a:r>
            <a:endParaRPr lang="en-GB" sz="2400">
              <a:solidFill>
                <a:schemeClr val="bg1"/>
              </a:solidFill>
              <a:cs typeface="Calibri"/>
            </a:endParaRPr>
          </a:p>
          <a:p>
            <a:pPr marL="457200" indent="-457200">
              <a:buFont typeface="+mj-lt"/>
              <a:buAutoNum type="alphaLcParenR"/>
            </a:pPr>
            <a:r>
              <a:rPr lang="en-GB" sz="2400">
                <a:solidFill>
                  <a:schemeClr val="bg1"/>
                </a:solidFill>
              </a:rPr>
              <a:t>A description that omits redundant information 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/>
              <a:t>A description that omits redundant information and uses mathematical language. Sometimes some extra information is even added.</a:t>
            </a:r>
            <a:endParaRPr lang="en-GB" sz="2400">
              <a:cs typeface="Calibri"/>
            </a:endParaRPr>
          </a:p>
          <a:p>
            <a:pPr marL="457200" lvl="1" indent="0">
              <a:buNone/>
            </a:pPr>
            <a:r>
              <a:rPr lang="en-GB" sz="2200"/>
              <a:t>3  identical small and 3 identical large elliptical figures are placed in a circle in such a way that the figure is rotationally symmetrical with a rotation angle of 120  degrees. The rotation point is the </a:t>
            </a:r>
            <a:r>
              <a:rPr lang="en-GB" sz="2200" err="1"/>
              <a:t>center</a:t>
            </a:r>
            <a:r>
              <a:rPr lang="en-GB" sz="2200"/>
              <a:t> of the circle.</a:t>
            </a:r>
            <a:endParaRPr lang="en-GB" sz="2200">
              <a:cs typeface="Calibri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0" y="0"/>
            <a:ext cx="12192000" cy="444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Bildobjekt 4" descr="En bild som visar skiss, rita, Linjekonst, mönster&#10;&#10;Automatiskt genererad beskrivning">
            <a:extLst>
              <a:ext uri="{FF2B5EF4-FFF2-40B4-BE49-F238E27FC236}">
                <a16:creationId xmlns:a16="http://schemas.microsoft.com/office/drawing/2014/main" id="{930E8F95-8EE5-2B65-2DDD-2C04CF997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140" y="531044"/>
            <a:ext cx="2932959" cy="2999295"/>
          </a:xfrm>
          <a:prstGeom prst="rect">
            <a:avLst/>
          </a:prstGeom>
        </p:spPr>
      </p:pic>
      <p:pic>
        <p:nvPicPr>
          <p:cNvPr id="6" name="Afbeelding 5" descr="Afbeelding met tekenfilm, tekening, clipart&#10;&#10;Automatisch gegenereerde beschrijving">
            <a:extLst>
              <a:ext uri="{FF2B5EF4-FFF2-40B4-BE49-F238E27FC236}">
                <a16:creationId xmlns:a16="http://schemas.microsoft.com/office/drawing/2014/main" id="{FD3ABF48-235F-6E2B-DED6-E5DCD2182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" y="444500"/>
            <a:ext cx="961511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0" y="213633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0" dirty="0">
                <a:solidFill>
                  <a:schemeClr val="accent4">
                    <a:lumMod val="50000"/>
                  </a:schemeClr>
                </a:solidFill>
              </a:rPr>
              <a:t>y = 0.4 x</a:t>
            </a:r>
            <a:r>
              <a:rPr lang="nl-NL" sz="8000" baseline="30000" dirty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1124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0" y="213633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0" dirty="0">
                <a:solidFill>
                  <a:schemeClr val="accent4">
                    <a:lumMod val="50000"/>
                  </a:schemeClr>
                </a:solidFill>
              </a:rPr>
              <a:t>y = 0.6 x</a:t>
            </a:r>
            <a:r>
              <a:rPr lang="nl-NL" sz="8000" baseline="30000" dirty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889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0" y="213633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0" dirty="0">
                <a:solidFill>
                  <a:schemeClr val="accent4">
                    <a:lumMod val="50000"/>
                  </a:schemeClr>
                </a:solidFill>
              </a:rPr>
              <a:t>y = 0.8 x</a:t>
            </a:r>
            <a:r>
              <a:rPr lang="nl-NL" sz="8000" baseline="30000" dirty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686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0" y="213633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0" dirty="0"/>
              <a:t>y = x</a:t>
            </a:r>
            <a:r>
              <a:rPr lang="nl-NL" sz="80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1043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0" y="213633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0" dirty="0">
                <a:solidFill>
                  <a:schemeClr val="accent4">
                    <a:lumMod val="50000"/>
                  </a:schemeClr>
                </a:solidFill>
              </a:rPr>
              <a:t>y = 2x</a:t>
            </a:r>
            <a:r>
              <a:rPr lang="nl-NL" sz="8000" baseline="30000" dirty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8717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0" y="213633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0" dirty="0">
                <a:solidFill>
                  <a:schemeClr val="accent4">
                    <a:lumMod val="50000"/>
                  </a:schemeClr>
                </a:solidFill>
              </a:rPr>
              <a:t>y = 4x</a:t>
            </a:r>
            <a:r>
              <a:rPr lang="nl-NL" sz="8000" baseline="30000" dirty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1429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0" y="213633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0" dirty="0">
                <a:solidFill>
                  <a:schemeClr val="accent4">
                    <a:lumMod val="50000"/>
                  </a:schemeClr>
                </a:solidFill>
              </a:rPr>
              <a:t>y = 6x</a:t>
            </a:r>
            <a:r>
              <a:rPr lang="nl-NL" sz="8000" baseline="30000" dirty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1258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0" y="213633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0" dirty="0">
                <a:solidFill>
                  <a:schemeClr val="accent4">
                    <a:lumMod val="50000"/>
                  </a:schemeClr>
                </a:solidFill>
              </a:rPr>
              <a:t>y = 8x</a:t>
            </a:r>
            <a:r>
              <a:rPr lang="nl-NL" sz="8000" baseline="30000" dirty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7330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0" y="213633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0" dirty="0">
                <a:solidFill>
                  <a:schemeClr val="accent4">
                    <a:lumMod val="50000"/>
                  </a:schemeClr>
                </a:solidFill>
              </a:rPr>
              <a:t>y = 10x</a:t>
            </a:r>
            <a:r>
              <a:rPr lang="nl-NL" sz="8000" baseline="30000" dirty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0052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90365" y="2743963"/>
            <a:ext cx="6358738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aseline="-25000" dirty="0"/>
              <a:t>Applause</a:t>
            </a:r>
            <a:endParaRPr lang="en-US" baseline="-25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852" y="896827"/>
            <a:ext cx="2282212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05072" y="665190"/>
            <a:ext cx="12060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constitutes an effective verbal description for a drawing, picture, or 3D model depends on several factors: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intended purpose of the drawing or picture</a:t>
            </a:r>
            <a:r>
              <a:rPr lang="en-GB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</a:t>
            </a:r>
            <a:r>
              <a:rPr lang="en-GB" sz="2400" dirty="0" smtClean="0"/>
              <a:t>skills and </a:t>
            </a:r>
            <a:r>
              <a:rPr lang="en-GB" sz="2400" dirty="0"/>
              <a:t>knowledge of the Braille reader involved</a:t>
            </a:r>
            <a:r>
              <a:rPr lang="en-GB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Whether the description is designed to serve as a substitute for the tactile drawing or 3D model</a:t>
            </a:r>
            <a:r>
              <a:rPr lang="en-GB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Whether the description aims to enhance, strengthen, or repeat the information conveyed through the tactile drawing or 3D model.</a:t>
            </a:r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12192000" cy="444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0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90365" y="2743963"/>
            <a:ext cx="6358738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aseline="-25000" dirty="0" smtClean="0"/>
              <a:t>Thank you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24153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9100" y="8477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err="1"/>
              <a:t>Gradient</a:t>
            </a:r>
            <a:r>
              <a:rPr lang="nl-NL"/>
              <a:t> </a:t>
            </a:r>
          </a:p>
          <a:p>
            <a:endParaRPr lang="nl-NL"/>
          </a:p>
          <a:p>
            <a:endParaRPr lang="en-GB"/>
          </a:p>
          <a:p>
            <a:endParaRPr lang="en-GB"/>
          </a:p>
        </p:txBody>
      </p:sp>
      <p:sp>
        <p:nvSpPr>
          <p:cNvPr id="4" name="Rechthoek 3"/>
          <p:cNvSpPr/>
          <p:nvPr/>
        </p:nvSpPr>
        <p:spPr>
          <a:xfrm>
            <a:off x="5890655" y="3244334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>
                <a:sym typeface="Wingdings" panose="05000000000000000000" pitchFamily="2" charset="2"/>
              </a:rPr>
              <a:t></a:t>
            </a:r>
            <a:endParaRPr lang="en-GB"/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12192000" cy="444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117" y="2084388"/>
            <a:ext cx="78390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4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9100" y="847725"/>
            <a:ext cx="10515600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nl-NL" err="1"/>
              <a:t>Melody</a:t>
            </a:r>
            <a:r>
              <a:rPr lang="nl-NL"/>
              <a:t>: </a:t>
            </a:r>
            <a:r>
              <a:rPr lang="nl-NL" err="1"/>
              <a:t>row</a:t>
            </a:r>
            <a:r>
              <a:rPr lang="nl-NL"/>
              <a:t> </a:t>
            </a:r>
            <a:r>
              <a:rPr lang="nl-NL" err="1"/>
              <a:t>row</a:t>
            </a:r>
            <a:r>
              <a:rPr lang="nl-NL"/>
              <a:t> </a:t>
            </a:r>
            <a:r>
              <a:rPr lang="nl-NL" err="1"/>
              <a:t>row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boat</a:t>
            </a:r>
            <a:r>
              <a:rPr lang="nl-NL"/>
              <a:t> </a:t>
            </a:r>
          </a:p>
          <a:p>
            <a:pPr marL="0" indent="0">
              <a:buNone/>
            </a:pPr>
            <a:endParaRPr lang="nl-NL">
              <a:cs typeface="Calibri"/>
            </a:endParaRPr>
          </a:p>
          <a:p>
            <a:pPr marL="0" indent="0">
              <a:buNone/>
            </a:pPr>
            <a:endParaRPr lang="nl-NL">
              <a:cs typeface="Calibri"/>
            </a:endParaRPr>
          </a:p>
          <a:p>
            <a:pPr marL="0" indent="0">
              <a:buNone/>
            </a:pPr>
            <a:endParaRPr lang="nl-NL">
              <a:cs typeface="Calibri"/>
            </a:endParaRPr>
          </a:p>
          <a:p>
            <a:pPr marL="0" indent="0">
              <a:buNone/>
            </a:pPr>
            <a:endParaRPr lang="nl-NL">
              <a:cs typeface="Calibri"/>
            </a:endParaRPr>
          </a:p>
          <a:p>
            <a:endParaRPr lang="nl-NL"/>
          </a:p>
          <a:p>
            <a:pPr marL="0" indent="0">
              <a:buNone/>
            </a:pPr>
            <a:r>
              <a:rPr lang="en-GB"/>
              <a:t>The gradient </a:t>
            </a:r>
            <a:endParaRPr lang="en-GB">
              <a:cs typeface="Calibri"/>
            </a:endParaRPr>
          </a:p>
          <a:p>
            <a:pPr marL="0" lvl="0" indent="0">
              <a:buNone/>
            </a:pPr>
            <a:r>
              <a:rPr lang="en-US"/>
              <a:t>Gradient of a line is easy to define</a:t>
            </a:r>
            <a:endParaRPr lang="en-US">
              <a:cs typeface="Calibri"/>
            </a:endParaRPr>
          </a:p>
          <a:p>
            <a:pPr marL="0" lvl="0" indent="0">
              <a:buNone/>
            </a:pPr>
            <a:r>
              <a:rPr lang="en-US"/>
              <a:t>Gradient is the measure of the steepness of a line</a:t>
            </a:r>
            <a:endParaRPr lang="en-GB"/>
          </a:p>
          <a:p>
            <a:pPr marL="0" indent="0">
              <a:buNone/>
            </a:pPr>
            <a:r>
              <a:rPr lang="en-US"/>
              <a:t>Gradient of a line is simple to be found </a:t>
            </a:r>
            <a:endParaRPr lang="en-GB"/>
          </a:p>
          <a:p>
            <a:pPr marL="0" lvl="0" indent="0">
              <a:buNone/>
            </a:pPr>
            <a:r>
              <a:rPr lang="en-US"/>
              <a:t>Change in y over change in x and that’s the gradient</a:t>
            </a:r>
            <a:endParaRPr lang="en-GB"/>
          </a:p>
          <a:p>
            <a:endParaRPr lang="en-GB"/>
          </a:p>
        </p:txBody>
      </p:sp>
      <p:sp>
        <p:nvSpPr>
          <p:cNvPr id="5" name="Rechthoek 4"/>
          <p:cNvSpPr/>
          <p:nvPr/>
        </p:nvSpPr>
        <p:spPr>
          <a:xfrm>
            <a:off x="0" y="0"/>
            <a:ext cx="12192000" cy="444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Min låt 14">
            <a:hlinkClick r:id="" action="ppaction://media"/>
            <a:extLst>
              <a:ext uri="{FF2B5EF4-FFF2-40B4-BE49-F238E27FC236}">
                <a16:creationId xmlns:a16="http://schemas.microsoft.com/office/drawing/2014/main" id="{EB997DAB-7757-B49C-7961-94E4C6CADD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106" y="1598491"/>
            <a:ext cx="730250" cy="84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1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92768" y="1092201"/>
            <a:ext cx="90624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Website of </a:t>
            </a:r>
            <a:r>
              <a:rPr lang="nl-NL" sz="3200" dirty="0" err="1" smtClean="0"/>
              <a:t>our</a:t>
            </a:r>
            <a:r>
              <a:rPr lang="nl-NL" sz="3200" dirty="0" smtClean="0"/>
              <a:t> project:  touchingmaths.eu </a:t>
            </a:r>
          </a:p>
          <a:p>
            <a:endParaRPr lang="nl-NL" sz="3200" dirty="0"/>
          </a:p>
          <a:p>
            <a:r>
              <a:rPr lang="nl-NL" sz="2800" dirty="0" err="1"/>
              <a:t>Introduction</a:t>
            </a:r>
            <a:r>
              <a:rPr lang="nl-NL" sz="2800" dirty="0"/>
              <a:t> </a:t>
            </a:r>
            <a:r>
              <a:rPr lang="nl-NL" sz="2800" dirty="0" err="1" smtClean="0"/>
              <a:t>by</a:t>
            </a:r>
            <a:r>
              <a:rPr lang="nl-NL" sz="2800" dirty="0" smtClean="0"/>
              <a:t> </a:t>
            </a:r>
            <a:r>
              <a:rPr lang="nl-NL" sz="2800" dirty="0" err="1" smtClean="0"/>
              <a:t>TorbjørnSimmenes</a:t>
            </a:r>
            <a:r>
              <a:rPr lang="nl-NL" sz="2800" dirty="0" smtClean="0"/>
              <a:t> </a:t>
            </a:r>
            <a:endParaRPr lang="en-GB" sz="2800" dirty="0"/>
          </a:p>
        </p:txBody>
      </p:sp>
      <p:sp>
        <p:nvSpPr>
          <p:cNvPr id="3" name="Rechthoek 2"/>
          <p:cNvSpPr/>
          <p:nvPr/>
        </p:nvSpPr>
        <p:spPr>
          <a:xfrm>
            <a:off x="0" y="0"/>
            <a:ext cx="12192000" cy="444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987" y="2373312"/>
            <a:ext cx="500062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5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568634" y="4851354"/>
            <a:ext cx="7143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Annemiek van Leendert, PhD</a:t>
            </a:r>
          </a:p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annemiekvanleendert@visio.org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A.J.M.vanLeendert@uu.nl</a:t>
            </a:r>
          </a:p>
          <a:p>
            <a:endParaRPr 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568634" y="2370895"/>
            <a:ext cx="93955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Thank you for your attention.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If you have any questions, please contact me or visit our website</a:t>
            </a:r>
            <a:r>
              <a:rPr lang="en-US" sz="2400" b="1" dirty="0" smtClean="0"/>
              <a:t>.</a:t>
            </a:r>
          </a:p>
          <a:p>
            <a:endParaRPr lang="en-US" sz="2400" b="1" dirty="0">
              <a:latin typeface="Verdana "/>
            </a:endParaRPr>
          </a:p>
          <a:p>
            <a:r>
              <a:rPr lang="en-GB" sz="2000" b="1" dirty="0">
                <a:latin typeface="Verdana "/>
              </a:rPr>
              <a:t>Of course you can also contact us during the conference. We would be happy to tell you </a:t>
            </a:r>
            <a:r>
              <a:rPr lang="en-GB" sz="2000" b="1" dirty="0" smtClean="0">
                <a:latin typeface="Verdana "/>
              </a:rPr>
              <a:t>more about </a:t>
            </a:r>
            <a:r>
              <a:rPr lang="en-GB" sz="2000" b="1" dirty="0">
                <a:latin typeface="Verdana "/>
              </a:rPr>
              <a:t>our project.</a:t>
            </a:r>
            <a:endParaRPr lang="en-US" sz="2000" b="1" dirty="0" smtClean="0">
              <a:latin typeface="Verdana "/>
            </a:endParaRPr>
          </a:p>
          <a:p>
            <a:endParaRPr lang="en-US" sz="2400" b="1" dirty="0">
              <a:latin typeface="Verdana "/>
            </a:endParaRPr>
          </a:p>
          <a:p>
            <a:r>
              <a:rPr lang="en-US" sz="2000" b="1" dirty="0" smtClean="0">
                <a:latin typeface="Verdana "/>
              </a:rPr>
              <a:t>  </a:t>
            </a:r>
            <a:endParaRPr lang="en-US" sz="2400" b="1" dirty="0" smtClean="0">
              <a:latin typeface="Verdana 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12192000" cy="444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25" y="661964"/>
            <a:ext cx="4171950" cy="1323975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5544521" y="702889"/>
            <a:ext cx="5604419" cy="14096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8000" b="1" dirty="0">
                <a:solidFill>
                  <a:srgbClr val="FF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⠉</a:t>
            </a:r>
            <a:r>
              <a:rPr lang="en-GB" sz="8000" b="1" dirty="0">
                <a:solidFill>
                  <a:srgbClr val="FFC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⠕</a:t>
            </a:r>
            <a:r>
              <a:rPr lang="en-GB" sz="8000" b="1" dirty="0">
                <a:solidFill>
                  <a:srgbClr val="FFE699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⠝</a:t>
            </a:r>
            <a:r>
              <a:rPr lang="en-GB" sz="8000" b="1" dirty="0">
                <a:solidFill>
                  <a:srgbClr val="92D05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⠞</a:t>
            </a:r>
            <a:r>
              <a:rPr lang="en-GB" sz="8000" b="1" dirty="0">
                <a:solidFill>
                  <a:srgbClr val="00B05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⠁⠉</a:t>
            </a:r>
            <a:r>
              <a:rPr lang="en-GB" sz="8000" b="1" dirty="0">
                <a:solidFill>
                  <a:srgbClr val="2E75B6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⠞</a:t>
            </a:r>
            <a:endParaRPr lang="en-GB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7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3813" y="785538"/>
            <a:ext cx="10515600" cy="1325563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en-GB" sz="3600" b="1" dirty="0"/>
              <a:t>EMCC </a:t>
            </a:r>
            <a:r>
              <a:rPr lang="en-GB" sz="3100" b="1" dirty="0"/>
              <a:t/>
            </a:r>
            <a:br>
              <a:rPr lang="en-GB" sz="3100" b="1" dirty="0"/>
            </a:br>
            <a:r>
              <a:rPr lang="en-GB" sz="2700" b="1" dirty="0"/>
              <a:t>The Extended Mathematical Core Curriculum</a:t>
            </a:r>
            <a:r>
              <a:rPr lang="en-GB" sz="3600" b="1" dirty="0"/>
              <a:t> </a:t>
            </a:r>
            <a:r>
              <a:rPr lang="en-GB" dirty="0"/>
              <a:t/>
            </a:r>
            <a:br>
              <a:rPr lang="en-GB" dirty="0"/>
            </a:b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764633"/>
            <a:ext cx="12192000" cy="4412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 questions we aim to address are as follows: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i="1" dirty="0"/>
              <a:t>What </a:t>
            </a:r>
            <a:r>
              <a:rPr lang="en-GB" sz="2400" dirty="0"/>
              <a:t>additional knowledge and skills do Braille readers need to acquire, beyond those required by sighted students, in order to meet the learning objectives outlined in the Mathematical Core Curriculum (MCC)?</a:t>
            </a:r>
          </a:p>
          <a:p>
            <a:endParaRPr lang="en-GB" sz="2400" dirty="0"/>
          </a:p>
          <a:p>
            <a:r>
              <a:rPr lang="en-GB" sz="2400" i="1" dirty="0"/>
              <a:t>How </a:t>
            </a:r>
            <a:r>
              <a:rPr lang="en-GB" sz="2400" dirty="0"/>
              <a:t>can they obtain this additional knowledge and these skills?</a:t>
            </a:r>
          </a:p>
          <a:p>
            <a:pPr marL="0" indent="0">
              <a:buNone/>
            </a:pPr>
            <a:r>
              <a:rPr lang="nl-NL" sz="2400" dirty="0"/>
              <a:t> </a:t>
            </a:r>
            <a:endParaRPr lang="en-GB" sz="2400" dirty="0"/>
          </a:p>
        </p:txBody>
      </p:sp>
      <p:sp>
        <p:nvSpPr>
          <p:cNvPr id="4" name="Rechthoek 3"/>
          <p:cNvSpPr/>
          <p:nvPr/>
        </p:nvSpPr>
        <p:spPr>
          <a:xfrm>
            <a:off x="0" y="0"/>
            <a:ext cx="12192000" cy="444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30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f07ade-8e0b-4e1a-9e68-2a872c51df79">
      <Terms xmlns="http://schemas.microsoft.com/office/infopath/2007/PartnerControls"/>
    </lcf76f155ced4ddcb4097134ff3c332f>
    <TaxCatchAll xmlns="cfc3d334-754a-4f09-be65-261fbfd1388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9D24D32A4B2D48ABEAB33F5021C51C" ma:contentTypeVersion="12" ma:contentTypeDescription="Een nieuw document maken." ma:contentTypeScope="" ma:versionID="9f29fe5fa29b895eb64279b087a2b1c0">
  <xsd:schema xmlns:xsd="http://www.w3.org/2001/XMLSchema" xmlns:xs="http://www.w3.org/2001/XMLSchema" xmlns:p="http://schemas.microsoft.com/office/2006/metadata/properties" xmlns:ns2="c2f07ade-8e0b-4e1a-9e68-2a872c51df79" xmlns:ns3="cfc3d334-754a-4f09-be65-261fbfd1388d" targetNamespace="http://schemas.microsoft.com/office/2006/metadata/properties" ma:root="true" ma:fieldsID="201428efb3b5c09af8235d40bac8419e" ns2:_="" ns3:_="">
    <xsd:import namespace="c2f07ade-8e0b-4e1a-9e68-2a872c51df79"/>
    <xsd:import namespace="cfc3d334-754a-4f09-be65-261fbfd138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f07ade-8e0b-4e1a-9e68-2a872c51df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b29649d5-2f7e-4ac3-9554-7c861e67dc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3d334-754a-4f09-be65-261fbfd1388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4a2efc6-c021-4755-ac7d-49fc0e8972d8}" ma:internalName="TaxCatchAll" ma:showField="CatchAllData" ma:web="cfc3d334-754a-4f09-be65-261fbfd138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E5BD78-FB64-4C12-A964-0C0A88C9D9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A7D2E7-3D32-48D2-8182-25B2A44D2B5C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cfc3d334-754a-4f09-be65-261fbfd1388d"/>
    <ds:schemaRef ds:uri="http://purl.org/dc/elements/1.1/"/>
    <ds:schemaRef ds:uri="c2f07ade-8e0b-4e1a-9e68-2a872c51df7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3B528C5-ADB3-4CC5-92C4-53BC6257DD11}">
  <ds:schemaRefs>
    <ds:schemaRef ds:uri="c2f07ade-8e0b-4e1a-9e68-2a872c51df79"/>
    <ds:schemaRef ds:uri="cfc3d334-754a-4f09-be65-261fbfd1388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</TotalTime>
  <Words>1283</Words>
  <Application>Microsoft Office PowerPoint</Application>
  <PresentationFormat>Breedbeeld</PresentationFormat>
  <Paragraphs>252</Paragraphs>
  <Slides>85</Slides>
  <Notes>13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85</vt:i4>
      </vt:variant>
    </vt:vector>
  </HeadingPairs>
  <TitlesOfParts>
    <vt:vector size="94" baseType="lpstr">
      <vt:lpstr>Arial</vt:lpstr>
      <vt:lpstr>Calibri</vt:lpstr>
      <vt:lpstr>Calibri Light</vt:lpstr>
      <vt:lpstr>Segoe UI Symbol</vt:lpstr>
      <vt:lpstr>Times New Roman</vt:lpstr>
      <vt:lpstr>Verdana</vt:lpstr>
      <vt:lpstr>Verdana </vt:lpstr>
      <vt:lpstr>Wingdings</vt:lpstr>
      <vt:lpstr>Office Theme</vt:lpstr>
      <vt:lpstr>Graphs under your fingertips   ⡛⠗⠁⠏⠓⠎⠀⠥⠝⠙⠑⠗⠀⠽⠕⠥⠗⠀⠋⠊⠝⠛⠑⠗⠞⠊⠏⠎</vt:lpstr>
      <vt:lpstr>PowerPoint-presentatie</vt:lpstr>
      <vt:lpstr> Meeting in the Netherlands (2022) and Sweden (2023)    </vt:lpstr>
      <vt:lpstr>Experience verbal description  </vt:lpstr>
      <vt:lpstr>PowerPoint-presentatie</vt:lpstr>
      <vt:lpstr>PowerPoint-presentatie</vt:lpstr>
      <vt:lpstr>PowerPoint-presentatie</vt:lpstr>
      <vt:lpstr>PowerPoint-presentatie</vt:lpstr>
      <vt:lpstr>EMCC  The Extended Mathematical Core Curriculum  </vt:lpstr>
      <vt:lpstr>EMCC  The Extended Mathematical Core Curriculum  </vt:lpstr>
      <vt:lpstr>EMCC  The Extended Mathematical Core Curriculum  </vt:lpstr>
      <vt:lpstr>Instruction on braille and tactile reading (provided by TVI teachers, for example)    </vt:lpstr>
      <vt:lpstr>Instruction guide for math teachers</vt:lpstr>
      <vt:lpstr> New device for all students: coordinate system with movable axes  </vt:lpstr>
      <vt:lpstr> </vt:lpstr>
      <vt:lpstr>Exercise</vt:lpstr>
      <vt:lpstr>Exercise</vt:lpstr>
      <vt:lpstr>Exercise</vt:lpstr>
      <vt:lpstr>Body-graphs for all students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Visio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Graphs under your fingertips</dc:title>
  <dc:creator>Annemiek van Leendert</dc:creator>
  <cp:lastModifiedBy>Annemiek van Leendert</cp:lastModifiedBy>
  <cp:revision>28</cp:revision>
  <dcterms:created xsi:type="dcterms:W3CDTF">2023-09-19T13:07:32Z</dcterms:created>
  <dcterms:modified xsi:type="dcterms:W3CDTF">2023-11-25T16:51:09Z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0x0101005F9D24D32A4B2D48ABEAB33F5021C51C</vt:lpwstr>
  </property>
  <property fmtid="{D5CDD505-2E9C-101B-9397-08002B2CF9AE}" pid="3" name="MediaServiceImageTags">
    <vt:lpwstr/>
  </property>
</Properties>
</file>